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4006" r:id="rId1"/>
  </p:sldMasterIdLst>
  <p:notesMasterIdLst>
    <p:notesMasterId r:id="rId22"/>
  </p:notesMasterIdLst>
  <p:sldIdLst>
    <p:sldId id="276" r:id="rId2"/>
    <p:sldId id="257" r:id="rId3"/>
    <p:sldId id="258" r:id="rId4"/>
    <p:sldId id="259" r:id="rId5"/>
    <p:sldId id="266" r:id="rId6"/>
    <p:sldId id="260" r:id="rId7"/>
    <p:sldId id="261" r:id="rId8"/>
    <p:sldId id="262" r:id="rId9"/>
    <p:sldId id="263" r:id="rId10"/>
    <p:sldId id="264" r:id="rId11"/>
    <p:sldId id="267" r:id="rId12"/>
    <p:sldId id="268" r:id="rId13"/>
    <p:sldId id="265" r:id="rId14"/>
    <p:sldId id="269" r:id="rId15"/>
    <p:sldId id="270" r:id="rId16"/>
    <p:sldId id="271" r:id="rId17"/>
    <p:sldId id="272" r:id="rId18"/>
    <p:sldId id="273" r:id="rId19"/>
    <p:sldId id="274" r:id="rId20"/>
    <p:sldId id="275" r:id="rId21"/>
  </p:sldIdLst>
  <p:sldSz cx="14630400" cy="8229600"/>
  <p:notesSz cx="8229600" cy="14630400"/>
  <p:embeddedFontLst>
    <p:embeddedFont>
      <p:font typeface="Arimo" panose="020B0604020202020204" charset="0"/>
      <p:regular r:id="rId23"/>
    </p:embeddedFont>
    <p:embeddedFont>
      <p:font typeface="Consolas" panose="020B0609020204030204" pitchFamily="49" charset="0"/>
      <p:regular r:id="rId24"/>
      <p:bold r:id="rId25"/>
      <p:italic r:id="rId26"/>
      <p:boldItalic r:id="rId27"/>
    </p:embeddedFont>
    <p:embeddedFont>
      <p:font typeface="Corbel" panose="020B0503020204020204" pitchFamily="34" charset="0"/>
      <p:regular r:id="rId28"/>
      <p:bold r:id="rId29"/>
      <p:italic r:id="rId30"/>
      <p:boldItalic r:id="rId3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175B"/>
    <a:srgbClr val="191769"/>
    <a:srgbClr val="191733"/>
    <a:srgbClr val="1917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2683" autoAdjust="0"/>
  </p:normalViewPr>
  <p:slideViewPr>
    <p:cSldViewPr snapToGrid="0" snapToObjects="1">
      <p:cViewPr>
        <p:scale>
          <a:sx n="50" d="100"/>
          <a:sy n="50" d="100"/>
        </p:scale>
        <p:origin x="1092" y="1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80778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51760" y="5356834"/>
            <a:ext cx="10972800" cy="1969788"/>
          </a:xfrm>
        </p:spPr>
        <p:txBody>
          <a:bodyPr wrap="none" anchor="t">
            <a:normAutofit/>
          </a:bodyPr>
          <a:lstStyle>
            <a:lvl1pPr algn="r">
              <a:defRPr sz="11520" b="0" spc="-36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651759" y="4433251"/>
            <a:ext cx="10972800" cy="904830"/>
          </a:xfrm>
        </p:spPr>
        <p:txBody>
          <a:bodyPr anchor="b">
            <a:normAutofit/>
          </a:bodyPr>
          <a:lstStyle>
            <a:lvl1pPr marL="0" indent="0" algn="r">
              <a:buNone/>
              <a:defRPr sz="384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4AAD347D-5ACD-4C99-B74B-A9C85AD731AF}" type="datetimeFigureOut">
              <a:rPr lang="en-US" smtClean="0"/>
              <a:t>1/24/2026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849973488"/>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240593"/>
            <a:ext cx="12618720" cy="983226"/>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07746" y="1184911"/>
            <a:ext cx="12618720" cy="4055682"/>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07746" y="6223819"/>
            <a:ext cx="12616814" cy="818966"/>
          </a:xfrm>
        </p:spPr>
        <p:txBody>
          <a:bodyPr/>
          <a:lstStyle>
            <a:lvl1pPr marL="0" indent="0">
              <a:buNone/>
              <a:defRPr sz="192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AAD347D-5ACD-4C99-B74B-A9C85AD731AF}" type="datetimeFigureOut">
              <a:rPr lang="en-US" smtClean="0"/>
              <a:t>1/24/2026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63280274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4241213"/>
          </a:xfrm>
        </p:spPr>
        <p:txBody>
          <a:bodyPr anchor="ctr"/>
          <a:lstStyle>
            <a:lvl1pPr>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007746" y="5387279"/>
            <a:ext cx="12616814" cy="1802191"/>
          </a:xfrm>
        </p:spPr>
        <p:txBody>
          <a:bodyPr anchor="ct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AAD347D-5ACD-4C99-B74B-A9C85AD731AF}" type="datetimeFigureOut">
              <a:rPr lang="en-US" smtClean="0"/>
              <a:t>1/24/2026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07868683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35455" y="438150"/>
            <a:ext cx="11163302" cy="3591485"/>
          </a:xfrm>
        </p:spPr>
        <p:txBody>
          <a:bodyPr anchor="ctr"/>
          <a:lstStyle>
            <a:lvl1pPr>
              <a:defRPr sz="5280"/>
            </a:lvl1pPr>
          </a:lstStyle>
          <a:p>
            <a:r>
              <a:rPr lang="en-US"/>
              <a:t>Click to edit Master title style</a:t>
            </a:r>
            <a:endParaRPr lang="en-US" dirty="0"/>
          </a:p>
        </p:txBody>
      </p:sp>
      <p:sp>
        <p:nvSpPr>
          <p:cNvPr id="12" name="Text Placeholder 3"/>
          <p:cNvSpPr>
            <a:spLocks noGrp="1"/>
          </p:cNvSpPr>
          <p:nvPr>
            <p:ph type="body" sz="half" idx="13"/>
          </p:nvPr>
        </p:nvSpPr>
        <p:spPr>
          <a:xfrm>
            <a:off x="2064773" y="4038668"/>
            <a:ext cx="10502759" cy="658762"/>
          </a:xfrm>
        </p:spPr>
        <p:txBody>
          <a:bodyPr anchor="t">
            <a:normAutofit/>
          </a:bodyPr>
          <a:lstStyle>
            <a:lvl1pPr marL="0" indent="0">
              <a:buNone/>
              <a:defRPr sz="168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4" name="Text Placeholder 3"/>
          <p:cNvSpPr>
            <a:spLocks noGrp="1"/>
          </p:cNvSpPr>
          <p:nvPr>
            <p:ph type="body" sz="half" idx="2"/>
          </p:nvPr>
        </p:nvSpPr>
        <p:spPr>
          <a:xfrm>
            <a:off x="1005840" y="5402075"/>
            <a:ext cx="12614909" cy="1787395"/>
          </a:xfrm>
        </p:spPr>
        <p:txBody>
          <a:bodyPr anchor="ctr">
            <a:normAutofit/>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AAD347D-5ACD-4C99-B74B-A9C85AD731AF}" type="datetimeFigureOut">
              <a:rPr lang="en-US" smtClean="0"/>
              <a:t>1/24/2026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
        <p:nvSpPr>
          <p:cNvPr id="9" name="TextBox 8"/>
          <p:cNvSpPr txBox="1"/>
          <p:nvPr/>
        </p:nvSpPr>
        <p:spPr>
          <a:xfrm>
            <a:off x="1333253" y="944189"/>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tx1"/>
                </a:solidFill>
                <a:effectLst/>
              </a:rPr>
              <a:t>“</a:t>
            </a:r>
          </a:p>
        </p:txBody>
      </p:sp>
      <p:sp>
        <p:nvSpPr>
          <p:cNvPr id="10" name="TextBox 9"/>
          <p:cNvSpPr txBox="1"/>
          <p:nvPr/>
        </p:nvSpPr>
        <p:spPr>
          <a:xfrm>
            <a:off x="12525374" y="3291840"/>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Tree>
    <p:extLst>
      <p:ext uri="{BB962C8B-B14F-4D97-AF65-F5344CB8AC3E}">
        <p14:creationId xmlns:p14="http://schemas.microsoft.com/office/powerpoint/2010/main" val="22628922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007746" y="2792361"/>
            <a:ext cx="12618720" cy="3014202"/>
          </a:xfrm>
        </p:spPr>
        <p:txBody>
          <a:bodyPr anchor="b">
            <a:normAutofit/>
          </a:bodyPr>
          <a:lstStyle>
            <a:lvl1pPr>
              <a:defRPr sz="6480"/>
            </a:lvl1pPr>
          </a:lstStyle>
          <a:p>
            <a:r>
              <a:rPr lang="en-US"/>
              <a:t>Click to edit Master title style</a:t>
            </a:r>
            <a:endParaRPr lang="en-US" dirty="0"/>
          </a:p>
        </p:txBody>
      </p:sp>
      <p:sp>
        <p:nvSpPr>
          <p:cNvPr id="4" name="Text Placeholder 3"/>
          <p:cNvSpPr>
            <a:spLocks noGrp="1"/>
          </p:cNvSpPr>
          <p:nvPr>
            <p:ph type="body" sz="half" idx="2"/>
          </p:nvPr>
        </p:nvSpPr>
        <p:spPr>
          <a:xfrm>
            <a:off x="1007746" y="5820697"/>
            <a:ext cx="12616814" cy="1368773"/>
          </a:xfrm>
        </p:spPr>
        <p:txBody>
          <a:bodyPr anchor="t"/>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AAD347D-5ACD-4C99-B74B-A9C85AD731AF}" type="datetimeFigureOut">
              <a:rPr lang="en-US" smtClean="0"/>
              <a:t>1/24/2026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87671116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005840" y="438150"/>
            <a:ext cx="12618720" cy="1590676"/>
          </a:xfrm>
        </p:spPr>
        <p:txBody>
          <a:bodyPr/>
          <a:lstStyle/>
          <a:p>
            <a:r>
              <a:rPr lang="en-US"/>
              <a:t>Click to edit Master title style</a:t>
            </a:r>
            <a:endParaRPr lang="en-US" dirty="0"/>
          </a:p>
        </p:txBody>
      </p:sp>
      <p:sp>
        <p:nvSpPr>
          <p:cNvPr id="7" name="Text Placeholder 2"/>
          <p:cNvSpPr>
            <a:spLocks noGrp="1"/>
          </p:cNvSpPr>
          <p:nvPr>
            <p:ph type="body" idx="1"/>
          </p:nvPr>
        </p:nvSpPr>
        <p:spPr>
          <a:xfrm>
            <a:off x="1604739" y="2263140"/>
            <a:ext cx="3536239" cy="691514"/>
          </a:xfrm>
        </p:spPr>
        <p:txBody>
          <a:bodyPr anchor="b">
            <a:noAutofit/>
          </a:bodyPr>
          <a:lstStyle>
            <a:lvl1pPr marL="0" indent="0">
              <a:buNone/>
              <a:defRPr sz="288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8" name="Text Placeholder 3"/>
          <p:cNvSpPr>
            <a:spLocks noGrp="1"/>
          </p:cNvSpPr>
          <p:nvPr>
            <p:ph type="body" sz="half" idx="15"/>
          </p:nvPr>
        </p:nvSpPr>
        <p:spPr>
          <a:xfrm>
            <a:off x="1628158" y="3086100"/>
            <a:ext cx="3512820"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9" name="Text Placeholder 4"/>
          <p:cNvSpPr>
            <a:spLocks noGrp="1"/>
          </p:cNvSpPr>
          <p:nvPr>
            <p:ph type="body" sz="quarter" idx="3"/>
          </p:nvPr>
        </p:nvSpPr>
        <p:spPr>
          <a:xfrm>
            <a:off x="5505594" y="2263140"/>
            <a:ext cx="3523489" cy="691514"/>
          </a:xfrm>
        </p:spPr>
        <p:txBody>
          <a:bodyPr vert="horz" lIns="91440" tIns="45720" rIns="91440" bIns="45720" rtlCol="0" anchor="b">
            <a:noAutofit/>
          </a:bodyPr>
          <a:lstStyle>
            <a:lvl1pPr>
              <a:buNone/>
              <a:defRPr lang="en-US" sz="288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5492929" y="3086100"/>
            <a:ext cx="3536153"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1" name="Text Placeholder 4"/>
          <p:cNvSpPr>
            <a:spLocks noGrp="1"/>
          </p:cNvSpPr>
          <p:nvPr>
            <p:ph type="body" sz="quarter" idx="13"/>
          </p:nvPr>
        </p:nvSpPr>
        <p:spPr>
          <a:xfrm>
            <a:off x="9394842" y="2263140"/>
            <a:ext cx="3518536" cy="691514"/>
          </a:xfrm>
        </p:spPr>
        <p:txBody>
          <a:bodyPr vert="horz" lIns="91440" tIns="45720" rIns="91440" bIns="45720" rtlCol="0" anchor="b">
            <a:noAutofit/>
          </a:bodyPr>
          <a:lstStyle>
            <a:lvl1pPr>
              <a:buNone/>
              <a:defRPr lang="en-US" sz="288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9394842" y="3086100"/>
            <a:ext cx="3518536"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4AAD347D-5ACD-4C99-B74B-A9C85AD731AF}" type="datetimeFigureOut">
              <a:rPr lang="en-US" smtClean="0"/>
              <a:t>1/24/2026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04298384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005840" y="438150"/>
            <a:ext cx="12618720" cy="1590676"/>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598502" y="5157004"/>
            <a:ext cx="3528060" cy="691514"/>
          </a:xfrm>
        </p:spPr>
        <p:txBody>
          <a:bodyPr anchor="b">
            <a:noAutofit/>
          </a:bodyPr>
          <a:lstStyle>
            <a:lvl1pPr marL="0" indent="0">
              <a:buNone/>
              <a:defRPr sz="288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Picture Placeholder 2"/>
          <p:cNvSpPr>
            <a:spLocks noGrp="1" noChangeAspect="1"/>
          </p:cNvSpPr>
          <p:nvPr>
            <p:ph type="pic" idx="15"/>
          </p:nvPr>
        </p:nvSpPr>
        <p:spPr>
          <a:xfrm>
            <a:off x="1598502" y="2707625"/>
            <a:ext cx="352806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1" name="Text Placeholder 3"/>
          <p:cNvSpPr>
            <a:spLocks noGrp="1"/>
          </p:cNvSpPr>
          <p:nvPr>
            <p:ph type="body" sz="half" idx="18"/>
          </p:nvPr>
        </p:nvSpPr>
        <p:spPr>
          <a:xfrm>
            <a:off x="1598502" y="5848519"/>
            <a:ext cx="3528060"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2" name="Text Placeholder 4"/>
          <p:cNvSpPr>
            <a:spLocks noGrp="1"/>
          </p:cNvSpPr>
          <p:nvPr>
            <p:ph type="body" sz="quarter" idx="3"/>
          </p:nvPr>
        </p:nvSpPr>
        <p:spPr>
          <a:xfrm>
            <a:off x="5482797" y="5157004"/>
            <a:ext cx="3516630" cy="691514"/>
          </a:xfrm>
        </p:spPr>
        <p:txBody>
          <a:bodyPr anchor="b">
            <a:noAutofit/>
          </a:bodyPr>
          <a:lstStyle>
            <a:lvl1pPr marL="0" indent="0">
              <a:buNone/>
              <a:defRPr sz="288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3" name="Picture Placeholder 2"/>
          <p:cNvSpPr>
            <a:spLocks noGrp="1" noChangeAspect="1"/>
          </p:cNvSpPr>
          <p:nvPr>
            <p:ph type="pic" idx="21"/>
          </p:nvPr>
        </p:nvSpPr>
        <p:spPr>
          <a:xfrm>
            <a:off x="5482796" y="2707625"/>
            <a:ext cx="351663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19"/>
          </p:nvPr>
        </p:nvSpPr>
        <p:spPr>
          <a:xfrm>
            <a:off x="5481173" y="5848517"/>
            <a:ext cx="3521287"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5" name="Text Placeholder 4"/>
          <p:cNvSpPr>
            <a:spLocks noGrp="1"/>
          </p:cNvSpPr>
          <p:nvPr>
            <p:ph type="body" sz="quarter" idx="13"/>
          </p:nvPr>
        </p:nvSpPr>
        <p:spPr>
          <a:xfrm>
            <a:off x="9365187" y="5157004"/>
            <a:ext cx="3518536" cy="691514"/>
          </a:xfrm>
        </p:spPr>
        <p:txBody>
          <a:bodyPr anchor="b">
            <a:noAutofit/>
          </a:bodyPr>
          <a:lstStyle>
            <a:lvl1pPr marL="0" indent="0">
              <a:buNone/>
              <a:defRPr sz="288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6" name="Picture Placeholder 2"/>
          <p:cNvSpPr>
            <a:spLocks noGrp="1" noChangeAspect="1"/>
          </p:cNvSpPr>
          <p:nvPr>
            <p:ph type="pic" idx="22"/>
          </p:nvPr>
        </p:nvSpPr>
        <p:spPr>
          <a:xfrm>
            <a:off x="9365186" y="2707625"/>
            <a:ext cx="3518536"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7" name="Text Placeholder 3"/>
          <p:cNvSpPr>
            <a:spLocks noGrp="1"/>
          </p:cNvSpPr>
          <p:nvPr>
            <p:ph type="body" sz="half" idx="20"/>
          </p:nvPr>
        </p:nvSpPr>
        <p:spPr>
          <a:xfrm>
            <a:off x="9365037" y="5848515"/>
            <a:ext cx="3523196"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4AAD347D-5ACD-4C99-B74B-A9C85AD731AF}" type="datetimeFigureOut">
              <a:rPr lang="en-US" smtClean="0"/>
              <a:t>1/24/2026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52744887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1/24/2026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604854533"/>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1/24/2026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464924445"/>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2 master">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31000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3 master">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3528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1/24/2026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454841600"/>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4 master">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94318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5 master">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385708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6 master">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9316352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7 master">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181387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8 master">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864824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9 master">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047087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lide 10 master">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916422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1025438" y="5356834"/>
            <a:ext cx="10972800" cy="1969788"/>
          </a:xfrm>
        </p:spPr>
        <p:txBody>
          <a:bodyPr wrap="none" anchor="t">
            <a:normAutofit/>
          </a:bodyPr>
          <a:lstStyle>
            <a:lvl1pPr algn="l">
              <a:defRPr sz="11520" b="0" spc="-36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1025438" y="4432409"/>
            <a:ext cx="10972800" cy="904830"/>
          </a:xfrm>
        </p:spPr>
        <p:txBody>
          <a:bodyPr anchor="b">
            <a:normAutofit/>
          </a:bodyPr>
          <a:lstStyle>
            <a:lvl1pPr marL="0" indent="0" algn="l">
              <a:buNone/>
              <a:defRPr sz="384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796027F-7875-4030-9381-8BD8C4F21935}" type="datetimeFigureOut">
              <a:rPr lang="en-US" smtClean="0"/>
              <a:t>1/24/2026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815274679"/>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44000" y="2190750"/>
            <a:ext cx="6030259"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583808" y="2190750"/>
            <a:ext cx="6040752"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1/24/2026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92136893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44000" y="2017396"/>
            <a:ext cx="6030259" cy="988694"/>
          </a:xfrm>
        </p:spPr>
        <p:txBody>
          <a:bodyPr anchor="b"/>
          <a:lstStyle>
            <a:lvl1pPr marL="0" indent="0">
              <a:buNone/>
              <a:defRPr sz="288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44000" y="3006090"/>
            <a:ext cx="6030259"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83808" y="2017396"/>
            <a:ext cx="6042658" cy="988694"/>
          </a:xfrm>
        </p:spPr>
        <p:txBody>
          <a:bodyPr vert="horz" lIns="91440" tIns="45720" rIns="91440" bIns="45720" rtlCol="0" anchor="b">
            <a:normAutofit/>
          </a:bodyPr>
          <a:lstStyle>
            <a:lvl1pPr>
              <a:buNone/>
              <a:defRPr lang="en-US" sz="288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7583808" y="3006090"/>
            <a:ext cx="6042658"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1/24/2026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15478054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t>1/24/2026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05502123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t>1/24/2026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06211016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344001" y="2468880"/>
            <a:ext cx="4382430" cy="4573906"/>
          </a:xfrm>
        </p:spPr>
        <p:txBody>
          <a:bodyPr/>
          <a:lstStyle>
            <a:lvl1pPr marL="0" indent="0">
              <a:buNone/>
              <a:defRPr sz="192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1/24/2026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13277148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344001" y="2468880"/>
            <a:ext cx="4382430" cy="4573906"/>
          </a:xfrm>
        </p:spPr>
        <p:txBody>
          <a:bodyPr/>
          <a:lstStyle>
            <a:lvl1pPr marL="0" indent="0">
              <a:buNone/>
              <a:defRPr sz="192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1/24/2026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5348616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344000" y="2190750"/>
            <a:ext cx="1228056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4AAD347D-5ACD-4C99-B74B-A9C85AD731AF}" type="datetimeFigureOut">
              <a:rPr lang="en-US" smtClean="0"/>
              <a:t>1/24/2026</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D57F1E4F-1CFF-5643-939E-02111984F565}" type="slidenum">
              <a:rPr lang="en-US" smtClean="0"/>
              <a:t>‹#›</a:t>
            </a:fld>
            <a:endParaRPr lang="en-US" dirty="0"/>
          </a:p>
        </p:txBody>
      </p:sp>
    </p:spTree>
    <p:extLst>
      <p:ext uri="{BB962C8B-B14F-4D97-AF65-F5344CB8AC3E}">
        <p14:creationId xmlns:p14="http://schemas.microsoft.com/office/powerpoint/2010/main" val="87199467"/>
      </p:ext>
    </p:extLst>
  </p:cSld>
  <p:clrMap bg1="dk1" tx1="lt1" bg2="dk2" tx2="lt2" accent1="accent1" accent2="accent2" accent3="accent3" accent4="accent4" accent5="accent5" accent6="accent6" hlink="hlink" folHlink="folHlink"/>
  <p:sldLayoutIdLst>
    <p:sldLayoutId id="2147484007" r:id="rId1"/>
    <p:sldLayoutId id="2147484008" r:id="rId2"/>
    <p:sldLayoutId id="2147484009" r:id="rId3"/>
    <p:sldLayoutId id="2147484010" r:id="rId4"/>
    <p:sldLayoutId id="2147484011" r:id="rId5"/>
    <p:sldLayoutId id="2147484012" r:id="rId6"/>
    <p:sldLayoutId id="2147484013" r:id="rId7"/>
    <p:sldLayoutId id="2147484014" r:id="rId8"/>
    <p:sldLayoutId id="2147484015" r:id="rId9"/>
    <p:sldLayoutId id="2147484016" r:id="rId10"/>
    <p:sldLayoutId id="2147484017" r:id="rId11"/>
    <p:sldLayoutId id="2147484018" r:id="rId12"/>
    <p:sldLayoutId id="2147484019" r:id="rId13"/>
    <p:sldLayoutId id="2147484020" r:id="rId14"/>
    <p:sldLayoutId id="2147484021" r:id="rId15"/>
    <p:sldLayoutId id="2147484022" r:id="rId16"/>
    <p:sldLayoutId id="2147484023" r:id="rId17"/>
    <p:sldLayoutId id="2147484025" r:id="rId18"/>
    <p:sldLayoutId id="2147484026" r:id="rId19"/>
    <p:sldLayoutId id="2147484027" r:id="rId20"/>
    <p:sldLayoutId id="2147484028" r:id="rId21"/>
    <p:sldLayoutId id="2147484029" r:id="rId22"/>
    <p:sldLayoutId id="2147484030" r:id="rId23"/>
    <p:sldLayoutId id="2147484031" r:id="rId24"/>
    <p:sldLayoutId id="2147484032" r:id="rId25"/>
    <p:sldLayoutId id="2147484033" r:id="rId26"/>
  </p:sldLayoutIdLst>
  <p:hf sldNum="0" hdr="0" ftr="0" dt="0"/>
  <p:txStyles>
    <p:titleStyle>
      <a:lvl1pPr algn="l" defTabSz="1097280" rtl="0" eaLnBrk="1" latinLnBrk="0" hangingPunct="1">
        <a:lnSpc>
          <a:spcPct val="90000"/>
        </a:lnSpc>
        <a:spcBef>
          <a:spcPct val="0"/>
        </a:spcBef>
        <a:buNone/>
        <a:defRPr sz="648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5.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5.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5.xml"/><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png"/><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0.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2.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3.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4.xml"/><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2650C6A3-EF61-392E-B579-9472CB74D4B2}"/>
              </a:ext>
            </a:extLst>
          </p:cNvPr>
          <p:cNvPicPr>
            <a:picLocks noChangeAspect="1"/>
          </p:cNvPicPr>
          <p:nvPr/>
        </p:nvPicPr>
        <p:blipFill>
          <a:blip r:embed="rId2"/>
          <a:stretch>
            <a:fillRect/>
          </a:stretch>
        </p:blipFill>
        <p:spPr>
          <a:xfrm>
            <a:off x="9144000" y="0"/>
            <a:ext cx="5486400" cy="8229600"/>
          </a:xfrm>
          <a:prstGeom prst="rect">
            <a:avLst/>
          </a:prstGeom>
        </p:spPr>
      </p:pic>
      <p:sp>
        <p:nvSpPr>
          <p:cNvPr id="3" name="Text 2">
            <a:extLst>
              <a:ext uri="{FF2B5EF4-FFF2-40B4-BE49-F238E27FC236}">
                <a16:creationId xmlns:a16="http://schemas.microsoft.com/office/drawing/2014/main" id="{9366A99C-F51E-6E4C-0942-E62386E69CC0}"/>
              </a:ext>
            </a:extLst>
          </p:cNvPr>
          <p:cNvSpPr/>
          <p:nvPr/>
        </p:nvSpPr>
        <p:spPr>
          <a:xfrm>
            <a:off x="637937" y="1845290"/>
            <a:ext cx="7868126" cy="1526560"/>
          </a:xfrm>
          <a:prstGeom prst="rect">
            <a:avLst/>
          </a:prstGeom>
          <a:noFill/>
          <a:ln/>
        </p:spPr>
        <p:txBody>
          <a:bodyPr wrap="square" lIns="0" tIns="0" rIns="0" bIns="0" rtlCol="0" anchor="t"/>
          <a:lstStyle/>
          <a:p>
            <a:pPr marL="0" indent="0" algn="ctr">
              <a:lnSpc>
                <a:spcPts val="5500"/>
              </a:lnSpc>
              <a:buNone/>
            </a:pPr>
            <a:r>
              <a:rPr lang="en-US" sz="5400" b="1" dirty="0">
                <a:solidFill>
                  <a:srgbClr val="FFFFFF"/>
                </a:solidFill>
                <a:latin typeface="Syne Bold" pitchFamily="34" charset="0"/>
                <a:ea typeface="Syne Bold" pitchFamily="34" charset="-122"/>
                <a:cs typeface="Syne Bold" pitchFamily="34" charset="-120"/>
              </a:rPr>
              <a:t>Customer Sentiment &amp; Service Experience Analysis</a:t>
            </a:r>
            <a:endParaRPr lang="en-US" sz="5400" dirty="0"/>
          </a:p>
        </p:txBody>
      </p:sp>
      <p:sp>
        <p:nvSpPr>
          <p:cNvPr id="4" name="Text 3">
            <a:extLst>
              <a:ext uri="{FF2B5EF4-FFF2-40B4-BE49-F238E27FC236}">
                <a16:creationId xmlns:a16="http://schemas.microsoft.com/office/drawing/2014/main" id="{74D18379-B504-1FED-A054-35960B910845}"/>
              </a:ext>
            </a:extLst>
          </p:cNvPr>
          <p:cNvSpPr/>
          <p:nvPr/>
        </p:nvSpPr>
        <p:spPr>
          <a:xfrm>
            <a:off x="637937" y="4114800"/>
            <a:ext cx="7868126" cy="2025372"/>
          </a:xfrm>
          <a:prstGeom prst="rect">
            <a:avLst/>
          </a:prstGeom>
          <a:noFill/>
          <a:ln/>
        </p:spPr>
        <p:txBody>
          <a:bodyPr wrap="square" lIns="0" tIns="0" rIns="0" bIns="0" rtlCol="0" anchor="t"/>
          <a:lstStyle/>
          <a:p>
            <a:pPr>
              <a:lnSpc>
                <a:spcPts val="3000"/>
              </a:lnSpc>
            </a:pPr>
            <a:r>
              <a:rPr lang="en-US" sz="1600" dirty="0">
                <a:solidFill>
                  <a:srgbClr val="D9E1FF"/>
                </a:solidFill>
                <a:latin typeface="Arimo" pitchFamily="34" charset="0"/>
                <a:ea typeface="Arimo" pitchFamily="34" charset="-122"/>
                <a:cs typeface="Arimo" pitchFamily="34" charset="-120"/>
              </a:rPr>
              <a:t>An end-to-end Python data analytics project that applies Pandas and NumPy for data preprocessing, grouping, and statistical summarization, and Matplotlib for advanced visual analytics. The analysis investigates customer sentiment patterns, rating–sentiment alignment, response time impact, complaint behavior, and service risk indicators to support data-driven customer support optimization.</a:t>
            </a:r>
          </a:p>
        </p:txBody>
      </p:sp>
      <p:sp>
        <p:nvSpPr>
          <p:cNvPr id="5" name="Text 3">
            <a:extLst>
              <a:ext uri="{FF2B5EF4-FFF2-40B4-BE49-F238E27FC236}">
                <a16:creationId xmlns:a16="http://schemas.microsoft.com/office/drawing/2014/main" id="{4A97AE72-0DD9-2A8A-B71E-E474765A156D}"/>
              </a:ext>
            </a:extLst>
          </p:cNvPr>
          <p:cNvSpPr/>
          <p:nvPr/>
        </p:nvSpPr>
        <p:spPr>
          <a:xfrm>
            <a:off x="6705600" y="7292697"/>
            <a:ext cx="1800463" cy="426006"/>
          </a:xfrm>
          <a:prstGeom prst="rect">
            <a:avLst/>
          </a:prstGeom>
          <a:noFill/>
          <a:ln/>
        </p:spPr>
        <p:txBody>
          <a:bodyPr wrap="square" lIns="0" tIns="0" rIns="0" bIns="0" rtlCol="0" anchor="t"/>
          <a:lstStyle/>
          <a:p>
            <a:pPr>
              <a:lnSpc>
                <a:spcPts val="3000"/>
              </a:lnSpc>
            </a:pPr>
            <a:r>
              <a:rPr lang="en-US" sz="1600" dirty="0">
                <a:solidFill>
                  <a:srgbClr val="D9E1FF"/>
                </a:solidFill>
                <a:latin typeface="Arimo" pitchFamily="34" charset="0"/>
                <a:ea typeface="Arimo" pitchFamily="34" charset="-122"/>
                <a:cs typeface="Arimo" pitchFamily="34" charset="-120"/>
              </a:rPr>
              <a:t>SUPRATIM MAITY</a:t>
            </a:r>
          </a:p>
        </p:txBody>
      </p:sp>
    </p:spTree>
    <p:extLst>
      <p:ext uri="{BB962C8B-B14F-4D97-AF65-F5344CB8AC3E}">
        <p14:creationId xmlns:p14="http://schemas.microsoft.com/office/powerpoint/2010/main" val="17093255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470297" y="370523"/>
            <a:ext cx="2292191" cy="205502"/>
          </a:xfrm>
          <a:prstGeom prst="rect">
            <a:avLst/>
          </a:prstGeom>
          <a:noFill/>
          <a:ln/>
        </p:spPr>
        <p:txBody>
          <a:bodyPr wrap="none" lIns="0" tIns="0" rIns="0" bIns="0" rtlCol="0" anchor="t"/>
          <a:lstStyle/>
          <a:p>
            <a:pPr marL="0" indent="0" algn="l">
              <a:lnSpc>
                <a:spcPts val="1600"/>
              </a:lnSpc>
              <a:buNone/>
            </a:pPr>
            <a:r>
              <a:rPr lang="en-US" sz="2000" b="1" dirty="0">
                <a:solidFill>
                  <a:srgbClr val="8061FF"/>
                </a:solidFill>
                <a:latin typeface="Syne Bold" pitchFamily="34" charset="0"/>
                <a:ea typeface="Syne Bold" pitchFamily="34" charset="-122"/>
                <a:cs typeface="Syne Bold" pitchFamily="34" charset="-120"/>
              </a:rPr>
              <a:t>12. Platform Performance</a:t>
            </a:r>
            <a:endParaRPr lang="en-US" sz="2000" dirty="0"/>
          </a:p>
        </p:txBody>
      </p:sp>
      <p:sp>
        <p:nvSpPr>
          <p:cNvPr id="3" name="Text 1"/>
          <p:cNvSpPr/>
          <p:nvPr/>
        </p:nvSpPr>
        <p:spPr>
          <a:xfrm>
            <a:off x="470297" y="689491"/>
            <a:ext cx="13689806" cy="115253"/>
          </a:xfrm>
          <a:prstGeom prst="rect">
            <a:avLst/>
          </a:prstGeom>
          <a:noFill/>
          <a:ln/>
        </p:spPr>
        <p:txBody>
          <a:bodyPr wrap="none" lIns="0" tIns="0" rIns="0" bIns="0" rtlCol="0" anchor="t"/>
          <a:lstStyle/>
          <a:p>
            <a:pPr marL="0" indent="0" algn="l">
              <a:lnSpc>
                <a:spcPts val="900"/>
              </a:lnSpc>
              <a:buNone/>
            </a:pPr>
            <a:r>
              <a:rPr lang="en-US" sz="1200" dirty="0">
                <a:solidFill>
                  <a:srgbClr val="D9E1FF"/>
                </a:solidFill>
                <a:latin typeface="Arimo" pitchFamily="34" charset="0"/>
                <a:ea typeface="Arimo" pitchFamily="34" charset="-122"/>
                <a:cs typeface="Arimo" pitchFamily="34" charset="-120"/>
              </a:rPr>
              <a:t>#To understand how customer sentiment varies across different platforms.</a:t>
            </a:r>
            <a:endParaRPr lang="en-US" sz="1200" dirty="0"/>
          </a:p>
        </p:txBody>
      </p:sp>
      <p:sp>
        <p:nvSpPr>
          <p:cNvPr id="5" name="Shape 3"/>
          <p:cNvSpPr/>
          <p:nvPr/>
        </p:nvSpPr>
        <p:spPr>
          <a:xfrm>
            <a:off x="415058" y="912899"/>
            <a:ext cx="13698379" cy="4019788"/>
          </a:xfrm>
          <a:prstGeom prst="roundRect">
            <a:avLst>
              <a:gd name="adj" fmla="val 1852"/>
            </a:avLst>
          </a:prstGeom>
          <a:solidFill>
            <a:srgbClr val="191740"/>
          </a:solidFill>
          <a:ln/>
        </p:spPr>
        <p:txBody>
          <a:bodyPr/>
          <a:lstStyle/>
          <a:p>
            <a:endParaRPr lang="en-US" dirty="0"/>
          </a:p>
        </p:txBody>
      </p:sp>
      <p:sp>
        <p:nvSpPr>
          <p:cNvPr id="6" name="Text 4"/>
          <p:cNvSpPr/>
          <p:nvPr/>
        </p:nvSpPr>
        <p:spPr>
          <a:xfrm>
            <a:off x="636270" y="2235042"/>
            <a:ext cx="13523833" cy="1196579"/>
          </a:xfrm>
          <a:prstGeom prst="rect">
            <a:avLst/>
          </a:prstGeom>
          <a:noFill/>
          <a:ln/>
        </p:spPr>
        <p:txBody>
          <a:bodyPr wrap="square" lIns="0" tIns="0" rIns="0" bIns="0" rtlCol="0" anchor="t"/>
          <a:lstStyle/>
          <a:p>
            <a:pPr marL="0" indent="0" algn="l">
              <a:buNone/>
            </a:pPr>
            <a:r>
              <a:rPr lang="en-US" sz="1600" dirty="0">
                <a:solidFill>
                  <a:srgbClr val="D9E1FF"/>
                </a:solidFill>
                <a:highlight>
                  <a:srgbClr val="191740"/>
                </a:highlight>
                <a:latin typeface="Consolas" pitchFamily="34" charset="0"/>
                <a:ea typeface="Consolas" pitchFamily="34" charset="-122"/>
                <a:cs typeface="Consolas" pitchFamily="34" charset="-120"/>
              </a:rPr>
              <a:t>pd.crosstab(</a:t>
            </a:r>
            <a:endParaRPr lang="en-US" sz="1600" dirty="0"/>
          </a:p>
          <a:p>
            <a:pPr marL="0" indent="0" algn="l">
              <a:buNone/>
            </a:pPr>
            <a:r>
              <a:rPr lang="en-US" sz="1600" dirty="0">
                <a:solidFill>
                  <a:srgbClr val="D9E1FF"/>
                </a:solidFill>
                <a:highlight>
                  <a:srgbClr val="191740"/>
                </a:highlight>
                <a:latin typeface="Consolas" pitchFamily="34" charset="0"/>
                <a:ea typeface="Consolas" pitchFamily="34" charset="-122"/>
                <a:cs typeface="Consolas" pitchFamily="34" charset="-120"/>
              </a:rPr>
              <a:t>df['platform'],</a:t>
            </a:r>
            <a:endParaRPr lang="en-US" sz="1600" dirty="0"/>
          </a:p>
          <a:p>
            <a:pPr marL="0" indent="0" algn="l">
              <a:buNone/>
            </a:pPr>
            <a:r>
              <a:rPr lang="en-US" sz="1600" dirty="0">
                <a:solidFill>
                  <a:srgbClr val="D9E1FF"/>
                </a:solidFill>
                <a:highlight>
                  <a:srgbClr val="191740"/>
                </a:highlight>
                <a:latin typeface="Consolas" pitchFamily="34" charset="0"/>
                <a:ea typeface="Consolas" pitchFamily="34" charset="-122"/>
                <a:cs typeface="Consolas" pitchFamily="34" charset="-120"/>
              </a:rPr>
              <a:t>df['sentiment'],</a:t>
            </a:r>
            <a:endParaRPr lang="en-US" sz="1600" dirty="0"/>
          </a:p>
          <a:p>
            <a:pPr marL="0" indent="0" algn="l">
              <a:buNone/>
            </a:pPr>
            <a:r>
              <a:rPr lang="en-US" sz="1600" dirty="0">
                <a:solidFill>
                  <a:srgbClr val="D9E1FF"/>
                </a:solidFill>
                <a:highlight>
                  <a:srgbClr val="191740"/>
                </a:highlight>
                <a:latin typeface="Consolas" pitchFamily="34" charset="0"/>
                <a:ea typeface="Consolas" pitchFamily="34" charset="-122"/>
                <a:cs typeface="Consolas" pitchFamily="34" charset="-120"/>
              </a:rPr>
              <a:t>normalize='index'</a:t>
            </a:r>
            <a:endParaRPr lang="en-US" sz="1600" dirty="0"/>
          </a:p>
          <a:p>
            <a:pPr marL="0" indent="0" algn="l">
              <a:buNone/>
            </a:pPr>
            <a:r>
              <a:rPr lang="en-US" sz="1600" dirty="0">
                <a:solidFill>
                  <a:srgbClr val="D9E1FF"/>
                </a:solidFill>
                <a:highlight>
                  <a:srgbClr val="191740"/>
                </a:highlight>
                <a:latin typeface="Consolas" pitchFamily="34" charset="0"/>
                <a:ea typeface="Consolas" pitchFamily="34" charset="-122"/>
                <a:cs typeface="Consolas" pitchFamily="34" charset="-120"/>
              </a:rPr>
              <a:t>) * 100</a:t>
            </a:r>
            <a:endParaRPr lang="en-US" sz="1600" dirty="0"/>
          </a:p>
        </p:txBody>
      </p:sp>
      <p:sp>
        <p:nvSpPr>
          <p:cNvPr id="10" name="Shape 8"/>
          <p:cNvSpPr/>
          <p:nvPr/>
        </p:nvSpPr>
        <p:spPr>
          <a:xfrm>
            <a:off x="419345" y="5622250"/>
            <a:ext cx="13698379" cy="2236827"/>
          </a:xfrm>
          <a:prstGeom prst="roundRect">
            <a:avLst>
              <a:gd name="adj" fmla="val 1852"/>
            </a:avLst>
          </a:prstGeom>
          <a:solidFill>
            <a:srgbClr val="191740"/>
          </a:solidFill>
          <a:ln/>
        </p:spPr>
        <p:txBody>
          <a:bodyPr/>
          <a:lstStyle/>
          <a:p>
            <a:endParaRPr lang="en-US"/>
          </a:p>
        </p:txBody>
      </p:sp>
      <p:sp>
        <p:nvSpPr>
          <p:cNvPr id="39" name="Text 5">
            <a:extLst>
              <a:ext uri="{FF2B5EF4-FFF2-40B4-BE49-F238E27FC236}">
                <a16:creationId xmlns:a16="http://schemas.microsoft.com/office/drawing/2014/main" id="{B3E1B576-F9D6-47F4-7C5A-CC7AA9292C69}"/>
              </a:ext>
            </a:extLst>
          </p:cNvPr>
          <p:cNvSpPr/>
          <p:nvPr/>
        </p:nvSpPr>
        <p:spPr>
          <a:xfrm>
            <a:off x="432206" y="5152549"/>
            <a:ext cx="3103959" cy="205502"/>
          </a:xfrm>
          <a:prstGeom prst="rect">
            <a:avLst/>
          </a:prstGeom>
          <a:noFill/>
          <a:ln/>
        </p:spPr>
        <p:txBody>
          <a:bodyPr wrap="none" lIns="0" tIns="0" rIns="0" bIns="0" rtlCol="0" anchor="t"/>
          <a:lstStyle/>
          <a:p>
            <a:pPr marL="0" indent="0" algn="l">
              <a:lnSpc>
                <a:spcPts val="1600"/>
              </a:lnSpc>
              <a:buNone/>
            </a:pPr>
            <a:r>
              <a:rPr lang="en-US" sz="2000" b="1" dirty="0">
                <a:solidFill>
                  <a:srgbClr val="8061FF"/>
                </a:solidFill>
                <a:latin typeface="Syne Bold" pitchFamily="34" charset="0"/>
                <a:ea typeface="Syne Bold" pitchFamily="34" charset="-122"/>
                <a:cs typeface="Syne Bold" pitchFamily="34" charset="-120"/>
              </a:rPr>
              <a:t>13. Product Category Performance</a:t>
            </a:r>
            <a:endParaRPr lang="en-US" sz="2000" dirty="0"/>
          </a:p>
        </p:txBody>
      </p:sp>
      <p:sp>
        <p:nvSpPr>
          <p:cNvPr id="40" name="Text 6">
            <a:extLst>
              <a:ext uri="{FF2B5EF4-FFF2-40B4-BE49-F238E27FC236}">
                <a16:creationId xmlns:a16="http://schemas.microsoft.com/office/drawing/2014/main" id="{876275D6-84FF-EBB8-702F-99700F832E24}"/>
              </a:ext>
            </a:extLst>
          </p:cNvPr>
          <p:cNvSpPr/>
          <p:nvPr/>
        </p:nvSpPr>
        <p:spPr>
          <a:xfrm>
            <a:off x="432206" y="5443180"/>
            <a:ext cx="13689806" cy="115253"/>
          </a:xfrm>
          <a:prstGeom prst="rect">
            <a:avLst/>
          </a:prstGeom>
          <a:noFill/>
          <a:ln/>
        </p:spPr>
        <p:txBody>
          <a:bodyPr wrap="none" lIns="0" tIns="0" rIns="0" bIns="0" rtlCol="0" anchor="t"/>
          <a:lstStyle/>
          <a:p>
            <a:pPr marL="0" indent="0" algn="l">
              <a:lnSpc>
                <a:spcPts val="900"/>
              </a:lnSpc>
              <a:buNone/>
            </a:pPr>
            <a:r>
              <a:rPr lang="en-US" sz="1200" dirty="0">
                <a:solidFill>
                  <a:srgbClr val="D9E1FF"/>
                </a:solidFill>
                <a:latin typeface="Arimo" pitchFamily="34" charset="0"/>
                <a:ea typeface="Arimo" pitchFamily="34" charset="-122"/>
                <a:cs typeface="Arimo" pitchFamily="34" charset="-120"/>
              </a:rPr>
              <a:t>#To understand how customer sentiment differs across product categories.</a:t>
            </a:r>
            <a:endParaRPr lang="en-US" sz="1200" dirty="0"/>
          </a:p>
        </p:txBody>
      </p:sp>
      <p:sp>
        <p:nvSpPr>
          <p:cNvPr id="41" name="Text 9">
            <a:extLst>
              <a:ext uri="{FF2B5EF4-FFF2-40B4-BE49-F238E27FC236}">
                <a16:creationId xmlns:a16="http://schemas.microsoft.com/office/drawing/2014/main" id="{92B768C9-5669-95B6-BBA7-5338D8B2C8A1}"/>
              </a:ext>
            </a:extLst>
          </p:cNvPr>
          <p:cNvSpPr/>
          <p:nvPr/>
        </p:nvSpPr>
        <p:spPr>
          <a:xfrm>
            <a:off x="636270" y="6129763"/>
            <a:ext cx="3793039" cy="1239847"/>
          </a:xfrm>
          <a:prstGeom prst="rect">
            <a:avLst/>
          </a:prstGeom>
          <a:noFill/>
          <a:ln/>
        </p:spPr>
        <p:txBody>
          <a:bodyPr wrap="square" lIns="0" tIns="0" rIns="0" bIns="0" rtlCol="0" anchor="t"/>
          <a:lstStyle/>
          <a:p>
            <a:pPr marL="0" indent="0" algn="l">
              <a:buNone/>
            </a:pPr>
            <a:r>
              <a:rPr lang="en-US" sz="1600" dirty="0">
                <a:solidFill>
                  <a:srgbClr val="D9E1FF"/>
                </a:solidFill>
                <a:highlight>
                  <a:srgbClr val="191740"/>
                </a:highlight>
                <a:latin typeface="Consolas" pitchFamily="34" charset="0"/>
                <a:ea typeface="Consolas" pitchFamily="34" charset="-122"/>
                <a:cs typeface="Consolas" pitchFamily="34" charset="-120"/>
              </a:rPr>
              <a:t>pd.crosstab(</a:t>
            </a:r>
            <a:endParaRPr lang="en-US" sz="1600" dirty="0"/>
          </a:p>
          <a:p>
            <a:pPr marL="0" indent="0" algn="l">
              <a:buNone/>
            </a:pPr>
            <a:r>
              <a:rPr lang="en-US" sz="1600" dirty="0">
                <a:solidFill>
                  <a:srgbClr val="D9E1FF"/>
                </a:solidFill>
                <a:highlight>
                  <a:srgbClr val="191740"/>
                </a:highlight>
                <a:latin typeface="Consolas" pitchFamily="34" charset="0"/>
                <a:ea typeface="Consolas" pitchFamily="34" charset="-122"/>
                <a:cs typeface="Consolas" pitchFamily="34" charset="-120"/>
              </a:rPr>
              <a:t>df['product_category'],</a:t>
            </a:r>
            <a:endParaRPr lang="en-US" sz="1600" dirty="0"/>
          </a:p>
          <a:p>
            <a:pPr marL="0" indent="0" algn="l">
              <a:buNone/>
            </a:pPr>
            <a:r>
              <a:rPr lang="en-US" sz="1600" dirty="0">
                <a:solidFill>
                  <a:srgbClr val="D9E1FF"/>
                </a:solidFill>
                <a:highlight>
                  <a:srgbClr val="191740"/>
                </a:highlight>
                <a:latin typeface="Consolas" pitchFamily="34" charset="0"/>
                <a:ea typeface="Consolas" pitchFamily="34" charset="-122"/>
                <a:cs typeface="Consolas" pitchFamily="34" charset="-120"/>
              </a:rPr>
              <a:t>df['sentiment'],</a:t>
            </a:r>
            <a:endParaRPr lang="en-US" sz="1600" dirty="0"/>
          </a:p>
          <a:p>
            <a:pPr marL="0" indent="0" algn="l">
              <a:buNone/>
            </a:pPr>
            <a:r>
              <a:rPr lang="en-US" sz="1600" dirty="0">
                <a:solidFill>
                  <a:srgbClr val="D9E1FF"/>
                </a:solidFill>
                <a:highlight>
                  <a:srgbClr val="191740"/>
                </a:highlight>
                <a:latin typeface="Consolas" pitchFamily="34" charset="0"/>
                <a:ea typeface="Consolas" pitchFamily="34" charset="-122"/>
                <a:cs typeface="Consolas" pitchFamily="34" charset="-120"/>
              </a:rPr>
              <a:t>normalize='index'</a:t>
            </a:r>
            <a:endParaRPr lang="en-US" sz="1600" dirty="0"/>
          </a:p>
          <a:p>
            <a:pPr marL="0" indent="0" algn="l">
              <a:buNone/>
            </a:pPr>
            <a:r>
              <a:rPr lang="en-US" sz="1600" dirty="0">
                <a:solidFill>
                  <a:srgbClr val="D9E1FF"/>
                </a:solidFill>
                <a:highlight>
                  <a:srgbClr val="191740"/>
                </a:highlight>
                <a:latin typeface="Consolas" pitchFamily="34" charset="0"/>
                <a:ea typeface="Consolas" pitchFamily="34" charset="-122"/>
                <a:cs typeface="Consolas" pitchFamily="34" charset="-120"/>
              </a:rPr>
              <a:t>) * 100</a:t>
            </a:r>
            <a:endParaRPr lang="en-US" sz="1600" dirty="0"/>
          </a:p>
        </p:txBody>
      </p:sp>
      <p:pic>
        <p:nvPicPr>
          <p:cNvPr id="46" name="Picture 45">
            <a:extLst>
              <a:ext uri="{FF2B5EF4-FFF2-40B4-BE49-F238E27FC236}">
                <a16:creationId xmlns:a16="http://schemas.microsoft.com/office/drawing/2014/main" id="{8C0984C0-5844-45EA-9851-53FBED13A6FD}"/>
              </a:ext>
            </a:extLst>
          </p:cNvPr>
          <p:cNvPicPr>
            <a:picLocks noChangeAspect="1"/>
          </p:cNvPicPr>
          <p:nvPr/>
        </p:nvPicPr>
        <p:blipFill>
          <a:blip r:embed="rId3"/>
          <a:stretch>
            <a:fillRect/>
          </a:stretch>
        </p:blipFill>
        <p:spPr>
          <a:xfrm>
            <a:off x="10952119" y="1180506"/>
            <a:ext cx="1993008" cy="3487763"/>
          </a:xfrm>
          <a:prstGeom prst="rect">
            <a:avLst/>
          </a:prstGeom>
          <a:effectLst>
            <a:glow rad="228600">
              <a:schemeClr val="accent1">
                <a:satMod val="175000"/>
                <a:alpha val="40000"/>
              </a:schemeClr>
            </a:glow>
          </a:effectLst>
        </p:spPr>
      </p:pic>
      <p:pic>
        <p:nvPicPr>
          <p:cNvPr id="48" name="Picture 47">
            <a:extLst>
              <a:ext uri="{FF2B5EF4-FFF2-40B4-BE49-F238E27FC236}">
                <a16:creationId xmlns:a16="http://schemas.microsoft.com/office/drawing/2014/main" id="{0766312D-05B6-68E3-E02A-ABEF75FAC2B1}"/>
              </a:ext>
            </a:extLst>
          </p:cNvPr>
          <p:cNvPicPr>
            <a:picLocks noChangeAspect="1"/>
          </p:cNvPicPr>
          <p:nvPr/>
        </p:nvPicPr>
        <p:blipFill>
          <a:blip r:embed="rId4"/>
          <a:stretch>
            <a:fillRect/>
          </a:stretch>
        </p:blipFill>
        <p:spPr>
          <a:xfrm>
            <a:off x="10952119" y="5822632"/>
            <a:ext cx="1925904" cy="1826288"/>
          </a:xfrm>
          <a:prstGeom prst="rect">
            <a:avLst/>
          </a:prstGeom>
          <a:effectLst>
            <a:glow rad="228600">
              <a:schemeClr val="accent1">
                <a:satMod val="175000"/>
                <a:alpha val="40000"/>
              </a:schemeClr>
            </a:glow>
          </a:effectLst>
        </p:spPr>
      </p:pic>
      <p:sp>
        <p:nvSpPr>
          <p:cNvPr id="49" name="Rectangle: Rounded Corners 48">
            <a:extLst>
              <a:ext uri="{FF2B5EF4-FFF2-40B4-BE49-F238E27FC236}">
                <a16:creationId xmlns:a16="http://schemas.microsoft.com/office/drawing/2014/main" id="{8F736FFD-5B18-A001-C857-386FB0D8357E}"/>
              </a:ext>
            </a:extLst>
          </p:cNvPr>
          <p:cNvSpPr/>
          <p:nvPr/>
        </p:nvSpPr>
        <p:spPr>
          <a:xfrm>
            <a:off x="6564592" y="2631931"/>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sp>
        <p:nvSpPr>
          <p:cNvPr id="50" name="Rectangle: Rounded Corners 49">
            <a:extLst>
              <a:ext uri="{FF2B5EF4-FFF2-40B4-BE49-F238E27FC236}">
                <a16:creationId xmlns:a16="http://schemas.microsoft.com/office/drawing/2014/main" id="{FFA7741B-AE42-256D-BF77-837EFF945E86}"/>
              </a:ext>
            </a:extLst>
          </p:cNvPr>
          <p:cNvSpPr/>
          <p:nvPr/>
        </p:nvSpPr>
        <p:spPr>
          <a:xfrm>
            <a:off x="6564592" y="6590345"/>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15"/>
          <p:cNvSpPr/>
          <p:nvPr/>
        </p:nvSpPr>
        <p:spPr>
          <a:xfrm>
            <a:off x="448864" y="4072295"/>
            <a:ext cx="2282071" cy="205502"/>
          </a:xfrm>
          <a:prstGeom prst="rect">
            <a:avLst/>
          </a:prstGeom>
          <a:noFill/>
          <a:ln/>
        </p:spPr>
        <p:txBody>
          <a:bodyPr wrap="none" lIns="0" tIns="0" rIns="0" bIns="0" rtlCol="0" anchor="t"/>
          <a:lstStyle/>
          <a:p>
            <a:pPr marL="0" indent="0" algn="l">
              <a:lnSpc>
                <a:spcPts val="1600"/>
              </a:lnSpc>
              <a:buNone/>
            </a:pPr>
            <a:r>
              <a:rPr lang="en-US" sz="2000" b="1" dirty="0">
                <a:solidFill>
                  <a:srgbClr val="8061FF"/>
                </a:solidFill>
                <a:latin typeface="Syne Bold" pitchFamily="34" charset="0"/>
                <a:ea typeface="Syne Bold" pitchFamily="34" charset="-122"/>
                <a:cs typeface="Syne Bold" pitchFamily="34" charset="-120"/>
              </a:rPr>
              <a:t>15. Demographic Analysis</a:t>
            </a:r>
            <a:endParaRPr lang="en-US" sz="2000" dirty="0"/>
          </a:p>
        </p:txBody>
      </p:sp>
      <p:sp>
        <p:nvSpPr>
          <p:cNvPr id="18" name="Text 16"/>
          <p:cNvSpPr/>
          <p:nvPr/>
        </p:nvSpPr>
        <p:spPr>
          <a:xfrm>
            <a:off x="448864" y="4362927"/>
            <a:ext cx="13689806" cy="115253"/>
          </a:xfrm>
          <a:prstGeom prst="rect">
            <a:avLst/>
          </a:prstGeom>
          <a:noFill/>
          <a:ln/>
        </p:spPr>
        <p:txBody>
          <a:bodyPr wrap="none" lIns="0" tIns="0" rIns="0" bIns="0" rtlCol="0" anchor="t"/>
          <a:lstStyle/>
          <a:p>
            <a:pPr marL="0" indent="0" algn="l">
              <a:lnSpc>
                <a:spcPts val="900"/>
              </a:lnSpc>
              <a:buNone/>
            </a:pPr>
            <a:r>
              <a:rPr lang="en-US" sz="1400" dirty="0">
                <a:solidFill>
                  <a:srgbClr val="D9E1FF"/>
                </a:solidFill>
                <a:latin typeface="Arimo" pitchFamily="34" charset="0"/>
                <a:ea typeface="Arimo" pitchFamily="34" charset="-122"/>
                <a:cs typeface="Arimo" pitchFamily="34" charset="-120"/>
              </a:rPr>
              <a:t>#To understand how customer sentiment varies across different age groups.</a:t>
            </a:r>
            <a:endParaRPr lang="en-US" sz="1400" dirty="0"/>
          </a:p>
        </p:txBody>
      </p:sp>
      <p:sp>
        <p:nvSpPr>
          <p:cNvPr id="20" name="Shape 18"/>
          <p:cNvSpPr/>
          <p:nvPr/>
        </p:nvSpPr>
        <p:spPr>
          <a:xfrm>
            <a:off x="444578" y="4541996"/>
            <a:ext cx="13698379" cy="1610299"/>
          </a:xfrm>
          <a:prstGeom prst="roundRect">
            <a:avLst>
              <a:gd name="adj" fmla="val 5321"/>
            </a:avLst>
          </a:prstGeom>
          <a:solidFill>
            <a:srgbClr val="191740"/>
          </a:solidFill>
          <a:ln/>
        </p:spPr>
        <p:txBody>
          <a:bodyPr/>
          <a:lstStyle/>
          <a:p>
            <a:endParaRPr lang="en-US"/>
          </a:p>
        </p:txBody>
      </p:sp>
      <p:sp>
        <p:nvSpPr>
          <p:cNvPr id="21" name="Text 19"/>
          <p:cNvSpPr/>
          <p:nvPr/>
        </p:nvSpPr>
        <p:spPr>
          <a:xfrm>
            <a:off x="531850" y="5315560"/>
            <a:ext cx="13523833" cy="532329"/>
          </a:xfrm>
          <a:prstGeom prst="rect">
            <a:avLst/>
          </a:prstGeom>
          <a:noFill/>
          <a:ln/>
        </p:spPr>
        <p:txBody>
          <a:bodyPr wrap="none" lIns="0" tIns="0" rIns="0" bIns="0" rtlCol="0" anchor="t"/>
          <a:lstStyle/>
          <a:p>
            <a:pPr marL="0" indent="0" algn="l">
              <a:lnSpc>
                <a:spcPts val="900"/>
              </a:lnSpc>
              <a:buNone/>
            </a:pPr>
            <a:r>
              <a:rPr lang="en-US" sz="1400" dirty="0">
                <a:solidFill>
                  <a:srgbClr val="D9E1FF"/>
                </a:solidFill>
                <a:highlight>
                  <a:srgbClr val="191740"/>
                </a:highlight>
                <a:latin typeface="Consolas" pitchFamily="34" charset="0"/>
                <a:ea typeface="Consolas" pitchFamily="34" charset="-122"/>
                <a:cs typeface="Consolas" pitchFamily="34" charset="-120"/>
              </a:rPr>
              <a:t>pd.crosstab(df['age_group'], df['sentiment'], normalize='index') * 100</a:t>
            </a:r>
            <a:endParaRPr lang="en-US" sz="1400" dirty="0"/>
          </a:p>
        </p:txBody>
      </p:sp>
      <p:sp>
        <p:nvSpPr>
          <p:cNvPr id="22" name="Text 20"/>
          <p:cNvSpPr/>
          <p:nvPr/>
        </p:nvSpPr>
        <p:spPr>
          <a:xfrm>
            <a:off x="436004" y="6301241"/>
            <a:ext cx="13689806" cy="115253"/>
          </a:xfrm>
          <a:prstGeom prst="rect">
            <a:avLst/>
          </a:prstGeom>
          <a:noFill/>
          <a:ln/>
        </p:spPr>
        <p:txBody>
          <a:bodyPr wrap="none" lIns="0" tIns="0" rIns="0" bIns="0" rtlCol="0" anchor="t"/>
          <a:lstStyle/>
          <a:p>
            <a:pPr marL="0" indent="0" algn="l">
              <a:lnSpc>
                <a:spcPts val="900"/>
              </a:lnSpc>
              <a:buNone/>
            </a:pPr>
            <a:r>
              <a:rPr lang="en-US" sz="1400" dirty="0">
                <a:solidFill>
                  <a:srgbClr val="D9E1FF"/>
                </a:solidFill>
                <a:latin typeface="Arimo" pitchFamily="34" charset="0"/>
                <a:ea typeface="Arimo" pitchFamily="34" charset="-122"/>
                <a:cs typeface="Arimo" pitchFamily="34" charset="-120"/>
              </a:rPr>
              <a:t>#To understand how customer sentiment differs between genders.</a:t>
            </a:r>
            <a:endParaRPr lang="en-US" sz="1400" dirty="0"/>
          </a:p>
        </p:txBody>
      </p:sp>
      <p:sp>
        <p:nvSpPr>
          <p:cNvPr id="24" name="Shape 22"/>
          <p:cNvSpPr/>
          <p:nvPr/>
        </p:nvSpPr>
        <p:spPr>
          <a:xfrm>
            <a:off x="448864" y="6465042"/>
            <a:ext cx="13698379" cy="1487976"/>
          </a:xfrm>
          <a:prstGeom prst="roundRect">
            <a:avLst>
              <a:gd name="adj" fmla="val 5321"/>
            </a:avLst>
          </a:prstGeom>
          <a:solidFill>
            <a:srgbClr val="191740"/>
          </a:solidFill>
          <a:ln/>
        </p:spPr>
        <p:txBody>
          <a:bodyPr/>
          <a:lstStyle/>
          <a:p>
            <a:endParaRPr lang="en-US"/>
          </a:p>
        </p:txBody>
      </p:sp>
      <p:sp>
        <p:nvSpPr>
          <p:cNvPr id="25" name="Text 23"/>
          <p:cNvSpPr/>
          <p:nvPr/>
        </p:nvSpPr>
        <p:spPr>
          <a:xfrm>
            <a:off x="536136" y="7112804"/>
            <a:ext cx="13523833" cy="115253"/>
          </a:xfrm>
          <a:prstGeom prst="rect">
            <a:avLst/>
          </a:prstGeom>
          <a:noFill/>
          <a:ln/>
        </p:spPr>
        <p:txBody>
          <a:bodyPr wrap="none" lIns="0" tIns="0" rIns="0" bIns="0" rtlCol="0" anchor="t"/>
          <a:lstStyle/>
          <a:p>
            <a:pPr marL="0" indent="0" algn="l">
              <a:lnSpc>
                <a:spcPts val="900"/>
              </a:lnSpc>
              <a:buNone/>
            </a:pPr>
            <a:r>
              <a:rPr lang="en-US" sz="1400" dirty="0">
                <a:solidFill>
                  <a:srgbClr val="D9E1FF"/>
                </a:solidFill>
                <a:highlight>
                  <a:srgbClr val="191740"/>
                </a:highlight>
                <a:latin typeface="Consolas" pitchFamily="34" charset="0"/>
                <a:ea typeface="Consolas" pitchFamily="34" charset="-122"/>
                <a:cs typeface="Consolas" pitchFamily="34" charset="-120"/>
              </a:rPr>
              <a:t>pd.crosstab(df['gender'], df['sentiment'], normalize='index') * 100</a:t>
            </a:r>
            <a:endParaRPr lang="en-US" sz="1400" dirty="0"/>
          </a:p>
        </p:txBody>
      </p:sp>
      <p:sp>
        <p:nvSpPr>
          <p:cNvPr id="12" name="Text 10"/>
          <p:cNvSpPr/>
          <p:nvPr/>
        </p:nvSpPr>
        <p:spPr>
          <a:xfrm>
            <a:off x="440290" y="340399"/>
            <a:ext cx="3057168" cy="205502"/>
          </a:xfrm>
          <a:prstGeom prst="rect">
            <a:avLst/>
          </a:prstGeom>
          <a:noFill/>
          <a:ln/>
        </p:spPr>
        <p:txBody>
          <a:bodyPr wrap="none" lIns="0" tIns="0" rIns="0" bIns="0" rtlCol="0" anchor="t"/>
          <a:lstStyle/>
          <a:p>
            <a:pPr marL="0" indent="0" algn="l">
              <a:lnSpc>
                <a:spcPts val="1600"/>
              </a:lnSpc>
              <a:buNone/>
            </a:pPr>
            <a:r>
              <a:rPr lang="en-US" sz="2000" b="1" dirty="0">
                <a:solidFill>
                  <a:srgbClr val="8061FF"/>
                </a:solidFill>
                <a:latin typeface="Syne Bold" pitchFamily="34" charset="0"/>
                <a:ea typeface="Syne Bold" pitchFamily="34" charset="-122"/>
                <a:cs typeface="Syne Bold" pitchFamily="34" charset="-120"/>
              </a:rPr>
              <a:t>14. Platform × Product × Sentiment</a:t>
            </a:r>
            <a:endParaRPr lang="en-US" sz="2000" dirty="0"/>
          </a:p>
        </p:txBody>
      </p:sp>
      <p:sp>
        <p:nvSpPr>
          <p:cNvPr id="13" name="Text 11"/>
          <p:cNvSpPr/>
          <p:nvPr/>
        </p:nvSpPr>
        <p:spPr>
          <a:xfrm>
            <a:off x="440290" y="631031"/>
            <a:ext cx="13689806" cy="115253"/>
          </a:xfrm>
          <a:prstGeom prst="rect">
            <a:avLst/>
          </a:prstGeom>
          <a:noFill/>
          <a:ln/>
        </p:spPr>
        <p:txBody>
          <a:bodyPr wrap="none" lIns="0" tIns="0" rIns="0" bIns="0" rtlCol="0" anchor="t"/>
          <a:lstStyle/>
          <a:p>
            <a:pPr marL="0" indent="0" algn="l">
              <a:lnSpc>
                <a:spcPts val="900"/>
              </a:lnSpc>
              <a:buNone/>
            </a:pPr>
            <a:r>
              <a:rPr lang="en-US" sz="1400" dirty="0">
                <a:solidFill>
                  <a:srgbClr val="D9E1FF"/>
                </a:solidFill>
                <a:latin typeface="Arimo" pitchFamily="34" charset="0"/>
                <a:ea typeface="Arimo" pitchFamily="34" charset="-122"/>
                <a:cs typeface="Arimo" pitchFamily="34" charset="-120"/>
              </a:rPr>
              <a:t>#To understand how customer sentiment varies across different platform and product category combinations.</a:t>
            </a:r>
            <a:endParaRPr lang="en-US" sz="1400" dirty="0"/>
          </a:p>
        </p:txBody>
      </p:sp>
      <p:sp>
        <p:nvSpPr>
          <p:cNvPr id="15" name="Shape 13"/>
          <p:cNvSpPr/>
          <p:nvPr/>
        </p:nvSpPr>
        <p:spPr>
          <a:xfrm>
            <a:off x="436004" y="810099"/>
            <a:ext cx="13698379" cy="3119202"/>
          </a:xfrm>
          <a:prstGeom prst="roundRect">
            <a:avLst>
              <a:gd name="adj" fmla="val 1593"/>
            </a:avLst>
          </a:prstGeom>
          <a:solidFill>
            <a:srgbClr val="191740"/>
          </a:solidFill>
          <a:ln/>
        </p:spPr>
        <p:txBody>
          <a:bodyPr/>
          <a:lstStyle/>
          <a:p>
            <a:endParaRPr lang="en-US"/>
          </a:p>
        </p:txBody>
      </p:sp>
      <p:sp>
        <p:nvSpPr>
          <p:cNvPr id="16" name="Text 14"/>
          <p:cNvSpPr/>
          <p:nvPr/>
        </p:nvSpPr>
        <p:spPr>
          <a:xfrm>
            <a:off x="531850" y="1580721"/>
            <a:ext cx="3728353" cy="1287323"/>
          </a:xfrm>
          <a:prstGeom prst="rect">
            <a:avLst/>
          </a:prstGeom>
          <a:noFill/>
          <a:ln/>
        </p:spPr>
        <p:txBody>
          <a:bodyPr wrap="square" lIns="0" tIns="0" rIns="0" bIns="0" rtlCol="0" anchor="t"/>
          <a:lstStyle/>
          <a:p>
            <a:pPr marL="0" indent="0" algn="l">
              <a:buNone/>
            </a:pPr>
            <a:r>
              <a:rPr lang="en-US" sz="1400" dirty="0">
                <a:solidFill>
                  <a:srgbClr val="D9E1FF"/>
                </a:solidFill>
                <a:highlight>
                  <a:srgbClr val="191740"/>
                </a:highlight>
                <a:latin typeface="Consolas" pitchFamily="34" charset="0"/>
                <a:ea typeface="Consolas" pitchFamily="34" charset="-122"/>
                <a:cs typeface="Consolas" pitchFamily="34" charset="-120"/>
              </a:rPr>
              <a:t>Comparison=pd.crosstab(</a:t>
            </a:r>
            <a:endParaRPr lang="en-US" sz="1400" dirty="0"/>
          </a:p>
          <a:p>
            <a:pPr marL="0" indent="0" algn="l">
              <a:buNone/>
            </a:pPr>
            <a:r>
              <a:rPr lang="en-US" sz="1400" dirty="0">
                <a:solidFill>
                  <a:srgbClr val="D9E1FF"/>
                </a:solidFill>
                <a:highlight>
                  <a:srgbClr val="191740"/>
                </a:highlight>
                <a:latin typeface="Consolas" pitchFamily="34" charset="0"/>
                <a:ea typeface="Consolas" pitchFamily="34" charset="-122"/>
                <a:cs typeface="Consolas" pitchFamily="34" charset="-120"/>
              </a:rPr>
              <a:t>[df['platform'], df['product_category']],</a:t>
            </a:r>
            <a:endParaRPr lang="en-US" sz="1400" dirty="0"/>
          </a:p>
          <a:p>
            <a:pPr marL="0" indent="0" algn="l">
              <a:buNone/>
            </a:pPr>
            <a:r>
              <a:rPr lang="en-US" sz="1400" dirty="0">
                <a:solidFill>
                  <a:srgbClr val="D9E1FF"/>
                </a:solidFill>
                <a:highlight>
                  <a:srgbClr val="191740"/>
                </a:highlight>
                <a:latin typeface="Consolas" pitchFamily="34" charset="0"/>
                <a:ea typeface="Consolas" pitchFamily="34" charset="-122"/>
                <a:cs typeface="Consolas" pitchFamily="34" charset="-120"/>
              </a:rPr>
              <a:t>df['sentiment'],</a:t>
            </a:r>
            <a:endParaRPr lang="en-US" sz="1400" dirty="0"/>
          </a:p>
          <a:p>
            <a:pPr marL="0" indent="0" algn="l">
              <a:buNone/>
            </a:pPr>
            <a:r>
              <a:rPr lang="en-US" sz="1400" dirty="0">
                <a:solidFill>
                  <a:srgbClr val="D9E1FF"/>
                </a:solidFill>
                <a:highlight>
                  <a:srgbClr val="191740"/>
                </a:highlight>
                <a:latin typeface="Consolas" pitchFamily="34" charset="0"/>
                <a:ea typeface="Consolas" pitchFamily="34" charset="-122"/>
                <a:cs typeface="Consolas" pitchFamily="34" charset="-120"/>
              </a:rPr>
              <a:t>normalize='index'</a:t>
            </a:r>
            <a:endParaRPr lang="en-US" sz="1400" dirty="0"/>
          </a:p>
          <a:p>
            <a:pPr marL="0" indent="0" algn="l">
              <a:buNone/>
            </a:pPr>
            <a:r>
              <a:rPr lang="en-US" sz="1400" dirty="0">
                <a:solidFill>
                  <a:srgbClr val="D9E1FF"/>
                </a:solidFill>
                <a:highlight>
                  <a:srgbClr val="191740"/>
                </a:highlight>
                <a:latin typeface="Consolas" pitchFamily="34" charset="0"/>
                <a:ea typeface="Consolas" pitchFamily="34" charset="-122"/>
                <a:cs typeface="Consolas" pitchFamily="34" charset="-120"/>
              </a:rPr>
              <a:t>) * 100</a:t>
            </a:r>
            <a:endParaRPr lang="en-US" sz="1400" dirty="0"/>
          </a:p>
          <a:p>
            <a:pPr marL="0" indent="0" algn="l">
              <a:buNone/>
            </a:pPr>
            <a:r>
              <a:rPr lang="en-US" sz="1400" dirty="0">
                <a:solidFill>
                  <a:srgbClr val="D9E1FF"/>
                </a:solidFill>
                <a:highlight>
                  <a:srgbClr val="191740"/>
                </a:highlight>
                <a:latin typeface="Consolas" pitchFamily="34" charset="0"/>
                <a:ea typeface="Consolas" pitchFamily="34" charset="-122"/>
                <a:cs typeface="Consolas" pitchFamily="34" charset="-120"/>
              </a:rPr>
              <a:t>Comparison</a:t>
            </a:r>
            <a:endParaRPr lang="en-US" sz="1400" dirty="0"/>
          </a:p>
        </p:txBody>
      </p:sp>
      <p:pic>
        <p:nvPicPr>
          <p:cNvPr id="3" name="Picture 2">
            <a:extLst>
              <a:ext uri="{FF2B5EF4-FFF2-40B4-BE49-F238E27FC236}">
                <a16:creationId xmlns:a16="http://schemas.microsoft.com/office/drawing/2014/main" id="{6795ACF9-A248-7A39-C0B1-1451D50DCE3F}"/>
              </a:ext>
            </a:extLst>
          </p:cNvPr>
          <p:cNvPicPr>
            <a:picLocks noChangeAspect="1"/>
          </p:cNvPicPr>
          <p:nvPr/>
        </p:nvPicPr>
        <p:blipFill>
          <a:blip r:embed="rId2"/>
          <a:stretch>
            <a:fillRect/>
          </a:stretch>
        </p:blipFill>
        <p:spPr>
          <a:xfrm>
            <a:off x="10327333" y="1084006"/>
            <a:ext cx="2551729" cy="2662673"/>
          </a:xfrm>
          <a:prstGeom prst="rect">
            <a:avLst/>
          </a:prstGeom>
          <a:effectLst>
            <a:glow rad="228600">
              <a:schemeClr val="accent1">
                <a:satMod val="175000"/>
                <a:alpha val="40000"/>
              </a:schemeClr>
            </a:glow>
          </a:effectLst>
        </p:spPr>
      </p:pic>
      <p:pic>
        <p:nvPicPr>
          <p:cNvPr id="5" name="Picture 4">
            <a:extLst>
              <a:ext uri="{FF2B5EF4-FFF2-40B4-BE49-F238E27FC236}">
                <a16:creationId xmlns:a16="http://schemas.microsoft.com/office/drawing/2014/main" id="{7C04104A-2AE6-8DF9-2508-DD1305F56783}"/>
              </a:ext>
            </a:extLst>
          </p:cNvPr>
          <p:cNvPicPr>
            <a:picLocks noChangeAspect="1"/>
          </p:cNvPicPr>
          <p:nvPr/>
        </p:nvPicPr>
        <p:blipFill>
          <a:blip r:embed="rId3"/>
          <a:stretch>
            <a:fillRect/>
          </a:stretch>
        </p:blipFill>
        <p:spPr>
          <a:xfrm>
            <a:off x="10807727" y="4648470"/>
            <a:ext cx="1965406" cy="1412326"/>
          </a:xfrm>
          <a:prstGeom prst="rect">
            <a:avLst/>
          </a:prstGeom>
          <a:effectLst>
            <a:glow rad="228600">
              <a:schemeClr val="accent1">
                <a:satMod val="175000"/>
                <a:alpha val="40000"/>
              </a:schemeClr>
            </a:glow>
          </a:effectLst>
        </p:spPr>
      </p:pic>
      <p:pic>
        <p:nvPicPr>
          <p:cNvPr id="7" name="Picture 6">
            <a:extLst>
              <a:ext uri="{FF2B5EF4-FFF2-40B4-BE49-F238E27FC236}">
                <a16:creationId xmlns:a16="http://schemas.microsoft.com/office/drawing/2014/main" id="{C3EEE88F-F1A8-A5F9-B1A2-DA6F98C67F98}"/>
              </a:ext>
            </a:extLst>
          </p:cNvPr>
          <p:cNvPicPr>
            <a:picLocks noChangeAspect="1"/>
          </p:cNvPicPr>
          <p:nvPr/>
        </p:nvPicPr>
        <p:blipFill>
          <a:blip r:embed="rId4"/>
          <a:stretch>
            <a:fillRect/>
          </a:stretch>
        </p:blipFill>
        <p:spPr>
          <a:xfrm>
            <a:off x="10537499" y="6575871"/>
            <a:ext cx="2499404" cy="1275206"/>
          </a:xfrm>
          <a:prstGeom prst="rect">
            <a:avLst/>
          </a:prstGeom>
          <a:effectLst>
            <a:glow rad="228600">
              <a:schemeClr val="accent1">
                <a:satMod val="175000"/>
                <a:alpha val="40000"/>
              </a:schemeClr>
            </a:glow>
          </a:effectLst>
        </p:spPr>
      </p:pic>
      <p:sp>
        <p:nvSpPr>
          <p:cNvPr id="8" name="Rectangle: Rounded Corners 7">
            <a:extLst>
              <a:ext uri="{FF2B5EF4-FFF2-40B4-BE49-F238E27FC236}">
                <a16:creationId xmlns:a16="http://schemas.microsoft.com/office/drawing/2014/main" id="{39017FBC-AA2B-709C-DE28-AAA42E816EA5}"/>
              </a:ext>
            </a:extLst>
          </p:cNvPr>
          <p:cNvSpPr/>
          <p:nvPr/>
        </p:nvSpPr>
        <p:spPr>
          <a:xfrm>
            <a:off x="6530299" y="2078951"/>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sp>
        <p:nvSpPr>
          <p:cNvPr id="9" name="Rectangle: Rounded Corners 8">
            <a:extLst>
              <a:ext uri="{FF2B5EF4-FFF2-40B4-BE49-F238E27FC236}">
                <a16:creationId xmlns:a16="http://schemas.microsoft.com/office/drawing/2014/main" id="{4E3B34BD-F99D-5A93-9149-759230C0E021}"/>
              </a:ext>
            </a:extLst>
          </p:cNvPr>
          <p:cNvSpPr/>
          <p:nvPr/>
        </p:nvSpPr>
        <p:spPr>
          <a:xfrm>
            <a:off x="8065808" y="5244280"/>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sp>
        <p:nvSpPr>
          <p:cNvPr id="10" name="Rectangle: Rounded Corners 9">
            <a:extLst>
              <a:ext uri="{FF2B5EF4-FFF2-40B4-BE49-F238E27FC236}">
                <a16:creationId xmlns:a16="http://schemas.microsoft.com/office/drawing/2014/main" id="{78E0F739-80DD-E4D5-DB21-24D7780DBB61}"/>
              </a:ext>
            </a:extLst>
          </p:cNvPr>
          <p:cNvSpPr/>
          <p:nvPr/>
        </p:nvSpPr>
        <p:spPr>
          <a:xfrm>
            <a:off x="8065808" y="7082626"/>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spTree>
    <p:extLst>
      <p:ext uri="{BB962C8B-B14F-4D97-AF65-F5344CB8AC3E}">
        <p14:creationId xmlns:p14="http://schemas.microsoft.com/office/powerpoint/2010/main" val="39739385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24"/>
          <p:cNvSpPr/>
          <p:nvPr/>
        </p:nvSpPr>
        <p:spPr>
          <a:xfrm>
            <a:off x="466010" y="438168"/>
            <a:ext cx="2294215" cy="205502"/>
          </a:xfrm>
          <a:prstGeom prst="rect">
            <a:avLst/>
          </a:prstGeom>
          <a:noFill/>
          <a:ln/>
        </p:spPr>
        <p:txBody>
          <a:bodyPr wrap="none" lIns="0" tIns="0" rIns="0" bIns="0" rtlCol="0" anchor="t"/>
          <a:lstStyle/>
          <a:p>
            <a:pPr marL="0" indent="0" algn="l">
              <a:lnSpc>
                <a:spcPts val="1600"/>
              </a:lnSpc>
              <a:buNone/>
            </a:pPr>
            <a:r>
              <a:rPr lang="en-US" sz="2000" b="1" dirty="0">
                <a:solidFill>
                  <a:srgbClr val="8061FF"/>
                </a:solidFill>
                <a:latin typeface="Syne Bold" pitchFamily="34" charset="0"/>
                <a:ea typeface="Syne Bold" pitchFamily="34" charset="-122"/>
                <a:cs typeface="Syne Bold" pitchFamily="34" charset="-120"/>
              </a:rPr>
              <a:t>16. Regional Performance</a:t>
            </a:r>
            <a:endParaRPr lang="en-US" sz="2000" dirty="0"/>
          </a:p>
        </p:txBody>
      </p:sp>
      <p:sp>
        <p:nvSpPr>
          <p:cNvPr id="27" name="Text 25"/>
          <p:cNvSpPr/>
          <p:nvPr/>
        </p:nvSpPr>
        <p:spPr>
          <a:xfrm>
            <a:off x="466010" y="728799"/>
            <a:ext cx="13689806" cy="115253"/>
          </a:xfrm>
          <a:prstGeom prst="rect">
            <a:avLst/>
          </a:prstGeom>
          <a:noFill/>
          <a:ln/>
        </p:spPr>
        <p:txBody>
          <a:bodyPr wrap="none" lIns="0" tIns="0" rIns="0" bIns="0" rtlCol="0" anchor="t"/>
          <a:lstStyle/>
          <a:p>
            <a:pPr marL="0" indent="0" algn="l">
              <a:lnSpc>
                <a:spcPts val="900"/>
              </a:lnSpc>
              <a:buNone/>
            </a:pPr>
            <a:r>
              <a:rPr lang="en-US" sz="1600" dirty="0">
                <a:solidFill>
                  <a:srgbClr val="D9E1FF"/>
                </a:solidFill>
                <a:latin typeface="Arimo" pitchFamily="34" charset="0"/>
                <a:ea typeface="Arimo" pitchFamily="34" charset="-122"/>
                <a:cs typeface="Arimo" pitchFamily="34" charset="-120"/>
              </a:rPr>
              <a:t>#To understand average response time and customer rating across different regions.</a:t>
            </a:r>
            <a:endParaRPr lang="en-US" sz="1600" dirty="0"/>
          </a:p>
        </p:txBody>
      </p:sp>
      <p:sp>
        <p:nvSpPr>
          <p:cNvPr id="29" name="Shape 27"/>
          <p:cNvSpPr/>
          <p:nvPr/>
        </p:nvSpPr>
        <p:spPr>
          <a:xfrm>
            <a:off x="461724" y="907869"/>
            <a:ext cx="13698379" cy="2118564"/>
          </a:xfrm>
          <a:prstGeom prst="roundRect">
            <a:avLst>
              <a:gd name="adj" fmla="val 5321"/>
            </a:avLst>
          </a:prstGeom>
          <a:solidFill>
            <a:srgbClr val="191740"/>
          </a:solidFill>
          <a:ln/>
        </p:spPr>
        <p:txBody>
          <a:bodyPr/>
          <a:lstStyle/>
          <a:p>
            <a:endParaRPr lang="en-US"/>
          </a:p>
        </p:txBody>
      </p:sp>
      <p:sp>
        <p:nvSpPr>
          <p:cNvPr id="30" name="Text 28"/>
          <p:cNvSpPr/>
          <p:nvPr/>
        </p:nvSpPr>
        <p:spPr>
          <a:xfrm>
            <a:off x="627696" y="1875771"/>
            <a:ext cx="13523833" cy="115253"/>
          </a:xfrm>
          <a:prstGeom prst="rect">
            <a:avLst/>
          </a:prstGeom>
          <a:noFill/>
          <a:ln/>
        </p:spPr>
        <p:txBody>
          <a:bodyPr wrap="none" lIns="0" tIns="0" rIns="0" bIns="0" rtlCol="0" anchor="t"/>
          <a:lstStyle/>
          <a:p>
            <a:pPr marL="0" indent="0" algn="l">
              <a:lnSpc>
                <a:spcPts val="900"/>
              </a:lnSpc>
              <a:buNone/>
            </a:pPr>
            <a:r>
              <a:rPr lang="en-US" sz="1400" dirty="0">
                <a:solidFill>
                  <a:srgbClr val="D9E1FF"/>
                </a:solidFill>
                <a:highlight>
                  <a:srgbClr val="191740"/>
                </a:highlight>
                <a:latin typeface="Consolas" pitchFamily="34" charset="0"/>
                <a:ea typeface="Consolas" pitchFamily="34" charset="-122"/>
                <a:cs typeface="Consolas" pitchFamily="34" charset="-120"/>
              </a:rPr>
              <a:t>df.groupby('region')[['response_time_hours','customer_rating']].mean()</a:t>
            </a:r>
            <a:endParaRPr lang="en-US" sz="1400" dirty="0"/>
          </a:p>
        </p:txBody>
      </p:sp>
      <p:sp>
        <p:nvSpPr>
          <p:cNvPr id="31" name="Text 29"/>
          <p:cNvSpPr/>
          <p:nvPr/>
        </p:nvSpPr>
        <p:spPr>
          <a:xfrm>
            <a:off x="457436" y="3276551"/>
            <a:ext cx="2141815" cy="205502"/>
          </a:xfrm>
          <a:prstGeom prst="rect">
            <a:avLst/>
          </a:prstGeom>
          <a:noFill/>
          <a:ln/>
        </p:spPr>
        <p:txBody>
          <a:bodyPr wrap="none" lIns="0" tIns="0" rIns="0" bIns="0" rtlCol="0" anchor="t"/>
          <a:lstStyle/>
          <a:p>
            <a:pPr marL="0" indent="0" algn="l">
              <a:lnSpc>
                <a:spcPts val="1600"/>
              </a:lnSpc>
              <a:buNone/>
            </a:pPr>
            <a:r>
              <a:rPr lang="en-US" sz="2000" b="1" dirty="0">
                <a:solidFill>
                  <a:srgbClr val="8061FF"/>
                </a:solidFill>
                <a:latin typeface="Syne Bold" pitchFamily="34" charset="0"/>
                <a:ea typeface="Syne Bold" pitchFamily="34" charset="-122"/>
                <a:cs typeface="Syne Bold" pitchFamily="34" charset="-120"/>
              </a:rPr>
              <a:t>17. Silent Dissatisfaction</a:t>
            </a:r>
            <a:endParaRPr lang="en-US" sz="2000" dirty="0"/>
          </a:p>
        </p:txBody>
      </p:sp>
      <p:sp>
        <p:nvSpPr>
          <p:cNvPr id="32" name="Text 30"/>
          <p:cNvSpPr/>
          <p:nvPr/>
        </p:nvSpPr>
        <p:spPr>
          <a:xfrm>
            <a:off x="457436" y="3567183"/>
            <a:ext cx="13689806" cy="115253"/>
          </a:xfrm>
          <a:prstGeom prst="rect">
            <a:avLst/>
          </a:prstGeom>
          <a:noFill/>
          <a:ln/>
        </p:spPr>
        <p:txBody>
          <a:bodyPr wrap="none" lIns="0" tIns="0" rIns="0" bIns="0" rtlCol="0" anchor="t"/>
          <a:lstStyle/>
          <a:p>
            <a:pPr marL="0" indent="0" algn="l">
              <a:lnSpc>
                <a:spcPts val="900"/>
              </a:lnSpc>
              <a:buNone/>
            </a:pPr>
            <a:r>
              <a:rPr lang="en-US" sz="1600" dirty="0">
                <a:solidFill>
                  <a:srgbClr val="D9E1FF"/>
                </a:solidFill>
                <a:latin typeface="Arimo" pitchFamily="34" charset="0"/>
                <a:ea typeface="Arimo" pitchFamily="34" charset="-122"/>
                <a:cs typeface="Arimo" pitchFamily="34" charset="-120"/>
              </a:rPr>
              <a:t>#To find the percentage of negatively dissatisfied customers who did not register a complaint.</a:t>
            </a:r>
            <a:endParaRPr lang="en-US" sz="1600" dirty="0"/>
          </a:p>
        </p:txBody>
      </p:sp>
      <p:sp>
        <p:nvSpPr>
          <p:cNvPr id="34" name="Shape 32"/>
          <p:cNvSpPr/>
          <p:nvPr/>
        </p:nvSpPr>
        <p:spPr>
          <a:xfrm>
            <a:off x="453150" y="3746253"/>
            <a:ext cx="13706953" cy="1456915"/>
          </a:xfrm>
          <a:prstGeom prst="roundRect">
            <a:avLst>
              <a:gd name="adj" fmla="val 1852"/>
            </a:avLst>
          </a:prstGeom>
          <a:solidFill>
            <a:srgbClr val="191740"/>
          </a:solidFill>
          <a:ln/>
        </p:spPr>
        <p:txBody>
          <a:bodyPr/>
          <a:lstStyle/>
          <a:p>
            <a:endParaRPr lang="en-US"/>
          </a:p>
        </p:txBody>
      </p:sp>
      <p:sp>
        <p:nvSpPr>
          <p:cNvPr id="35" name="Text 33"/>
          <p:cNvSpPr/>
          <p:nvPr/>
        </p:nvSpPr>
        <p:spPr>
          <a:xfrm>
            <a:off x="540423" y="3864970"/>
            <a:ext cx="7460578" cy="1281870"/>
          </a:xfrm>
          <a:prstGeom prst="rect">
            <a:avLst/>
          </a:prstGeom>
          <a:noFill/>
          <a:ln/>
        </p:spPr>
        <p:txBody>
          <a:bodyPr wrap="square" lIns="0" tIns="0" rIns="0" bIns="0" rtlCol="0" anchor="t"/>
          <a:lstStyle/>
          <a:p>
            <a:pPr marL="0" indent="0" algn="l">
              <a:buNone/>
            </a:pPr>
            <a:r>
              <a:rPr lang="en-US" sz="1400" dirty="0">
                <a:solidFill>
                  <a:srgbClr val="D9E1FF"/>
                </a:solidFill>
                <a:highlight>
                  <a:srgbClr val="191740"/>
                </a:highlight>
                <a:latin typeface="Consolas" pitchFamily="34" charset="0"/>
                <a:ea typeface="Consolas" pitchFamily="34" charset="-122"/>
                <a:cs typeface="Consolas" pitchFamily="34" charset="-120"/>
              </a:rPr>
              <a:t>silent_negative = df[</a:t>
            </a:r>
            <a:endParaRPr lang="en-US" sz="1400" dirty="0"/>
          </a:p>
          <a:p>
            <a:pPr marL="0" indent="0" algn="l">
              <a:buNone/>
            </a:pPr>
            <a:r>
              <a:rPr lang="en-US" sz="1400" dirty="0">
                <a:solidFill>
                  <a:srgbClr val="D9E1FF"/>
                </a:solidFill>
                <a:highlight>
                  <a:srgbClr val="191740"/>
                </a:highlight>
                <a:latin typeface="Consolas" pitchFamily="34" charset="0"/>
                <a:ea typeface="Consolas" pitchFamily="34" charset="-122"/>
                <a:cs typeface="Consolas" pitchFamily="34" charset="-120"/>
              </a:rPr>
              <a:t>(df['sentiment']=='negative') &amp;</a:t>
            </a:r>
            <a:endParaRPr lang="en-US" sz="1400" dirty="0"/>
          </a:p>
          <a:p>
            <a:pPr marL="0" indent="0" algn="l">
              <a:buNone/>
            </a:pPr>
            <a:r>
              <a:rPr lang="en-US" sz="1400" dirty="0">
                <a:solidFill>
                  <a:srgbClr val="D9E1FF"/>
                </a:solidFill>
                <a:highlight>
                  <a:srgbClr val="191740"/>
                </a:highlight>
                <a:latin typeface="Consolas" pitchFamily="34" charset="0"/>
                <a:ea typeface="Consolas" pitchFamily="34" charset="-122"/>
                <a:cs typeface="Consolas" pitchFamily="34" charset="-120"/>
              </a:rPr>
              <a:t>(df['complaint_registered']=='no')</a:t>
            </a:r>
            <a:endParaRPr lang="en-US" sz="1400" dirty="0"/>
          </a:p>
          <a:p>
            <a:pPr marL="0" indent="0" algn="l">
              <a:buNone/>
            </a:pPr>
            <a:r>
              <a:rPr lang="en-US" sz="1400" dirty="0">
                <a:solidFill>
                  <a:srgbClr val="D9E1FF"/>
                </a:solidFill>
                <a:highlight>
                  <a:srgbClr val="191740"/>
                </a:highlight>
                <a:latin typeface="Consolas" pitchFamily="34" charset="0"/>
                <a:ea typeface="Consolas" pitchFamily="34" charset="-122"/>
                <a:cs typeface="Consolas" pitchFamily="34" charset="-120"/>
              </a:rPr>
              <a:t>]</a:t>
            </a:r>
            <a:endParaRPr lang="en-US" sz="1400" dirty="0"/>
          </a:p>
          <a:p>
            <a:pPr marL="0" indent="0" algn="l">
              <a:buNone/>
            </a:pPr>
            <a:r>
              <a:rPr lang="en-US" sz="1400" dirty="0">
                <a:solidFill>
                  <a:srgbClr val="D9E1FF"/>
                </a:solidFill>
                <a:highlight>
                  <a:srgbClr val="191740"/>
                </a:highlight>
                <a:latin typeface="Consolas" pitchFamily="34" charset="0"/>
                <a:ea typeface="Consolas" pitchFamily="34" charset="-122"/>
                <a:cs typeface="Consolas" pitchFamily="34" charset="-120"/>
              </a:rPr>
              <a:t>silent_negative.shape[0] / df[df['sentiment']=='negative'].shape[0] * 100</a:t>
            </a:r>
            <a:endParaRPr lang="en-US" sz="1400" dirty="0"/>
          </a:p>
        </p:txBody>
      </p:sp>
      <p:sp>
        <p:nvSpPr>
          <p:cNvPr id="36" name="Text 34"/>
          <p:cNvSpPr/>
          <p:nvPr/>
        </p:nvSpPr>
        <p:spPr>
          <a:xfrm>
            <a:off x="466010" y="5458932"/>
            <a:ext cx="2662118" cy="205502"/>
          </a:xfrm>
          <a:prstGeom prst="rect">
            <a:avLst/>
          </a:prstGeom>
          <a:noFill/>
          <a:ln/>
        </p:spPr>
        <p:txBody>
          <a:bodyPr wrap="none" lIns="0" tIns="0" rIns="0" bIns="0" rtlCol="0" anchor="t"/>
          <a:lstStyle/>
          <a:p>
            <a:pPr marL="0" indent="0" algn="l">
              <a:lnSpc>
                <a:spcPts val="1600"/>
              </a:lnSpc>
              <a:buNone/>
            </a:pPr>
            <a:r>
              <a:rPr lang="en-US" sz="2000" b="1" dirty="0">
                <a:solidFill>
                  <a:srgbClr val="8061FF"/>
                </a:solidFill>
                <a:latin typeface="Syne Bold" pitchFamily="34" charset="0"/>
                <a:ea typeface="Syne Bold" pitchFamily="34" charset="-122"/>
                <a:cs typeface="Syne Bold" pitchFamily="34" charset="-120"/>
              </a:rPr>
              <a:t>18. Custom Service Risk Score</a:t>
            </a:r>
            <a:endParaRPr lang="en-US" sz="2000" dirty="0"/>
          </a:p>
        </p:txBody>
      </p:sp>
      <p:pic>
        <p:nvPicPr>
          <p:cNvPr id="3" name="Picture 2">
            <a:extLst>
              <a:ext uri="{FF2B5EF4-FFF2-40B4-BE49-F238E27FC236}">
                <a16:creationId xmlns:a16="http://schemas.microsoft.com/office/drawing/2014/main" id="{E6B70A50-3B24-D3C8-8D41-4D143ED5541E}"/>
              </a:ext>
            </a:extLst>
          </p:cNvPr>
          <p:cNvPicPr>
            <a:picLocks noChangeAspect="1"/>
          </p:cNvPicPr>
          <p:nvPr/>
        </p:nvPicPr>
        <p:blipFill>
          <a:blip r:embed="rId2"/>
          <a:stretch>
            <a:fillRect/>
          </a:stretch>
        </p:blipFill>
        <p:spPr>
          <a:xfrm>
            <a:off x="11065327" y="1055783"/>
            <a:ext cx="2779003" cy="1870482"/>
          </a:xfrm>
          <a:prstGeom prst="rect">
            <a:avLst/>
          </a:prstGeom>
          <a:effectLst>
            <a:glow rad="228600">
              <a:schemeClr val="accent1">
                <a:satMod val="175000"/>
                <a:alpha val="40000"/>
              </a:schemeClr>
            </a:glow>
          </a:effectLst>
        </p:spPr>
      </p:pic>
      <p:pic>
        <p:nvPicPr>
          <p:cNvPr id="5" name="Picture 4">
            <a:extLst>
              <a:ext uri="{FF2B5EF4-FFF2-40B4-BE49-F238E27FC236}">
                <a16:creationId xmlns:a16="http://schemas.microsoft.com/office/drawing/2014/main" id="{B464D788-CDA0-6C1D-9F9A-2EF2B9B1A353}"/>
              </a:ext>
            </a:extLst>
          </p:cNvPr>
          <p:cNvPicPr>
            <a:picLocks noChangeAspect="1"/>
          </p:cNvPicPr>
          <p:nvPr/>
        </p:nvPicPr>
        <p:blipFill>
          <a:blip r:embed="rId3"/>
          <a:stretch>
            <a:fillRect/>
          </a:stretch>
        </p:blipFill>
        <p:spPr>
          <a:xfrm>
            <a:off x="12195037" y="4223186"/>
            <a:ext cx="676902" cy="459326"/>
          </a:xfrm>
          <a:prstGeom prst="rect">
            <a:avLst/>
          </a:prstGeom>
          <a:effectLst>
            <a:glow rad="228600">
              <a:schemeClr val="accent1">
                <a:satMod val="175000"/>
                <a:alpha val="40000"/>
              </a:schemeClr>
            </a:glow>
          </a:effectLst>
        </p:spPr>
      </p:pic>
      <p:sp>
        <p:nvSpPr>
          <p:cNvPr id="6" name="Text 0"/>
          <p:cNvSpPr/>
          <p:nvPr/>
        </p:nvSpPr>
        <p:spPr>
          <a:xfrm>
            <a:off x="406001" y="5725953"/>
            <a:ext cx="13792676" cy="102513"/>
          </a:xfrm>
          <a:prstGeom prst="rect">
            <a:avLst/>
          </a:prstGeom>
          <a:noFill/>
          <a:ln/>
        </p:spPr>
        <p:txBody>
          <a:bodyPr wrap="none" lIns="0" tIns="0" rIns="0" bIns="0" rtlCol="0" anchor="t"/>
          <a:lstStyle/>
          <a:p>
            <a:pPr marL="0" indent="0" algn="l">
              <a:lnSpc>
                <a:spcPts val="800"/>
              </a:lnSpc>
              <a:buNone/>
            </a:pPr>
            <a:r>
              <a:rPr lang="en-US" sz="1600" dirty="0">
                <a:solidFill>
                  <a:srgbClr val="D9E1FF"/>
                </a:solidFill>
                <a:latin typeface="Arimo" pitchFamily="34" charset="0"/>
                <a:ea typeface="Arimo" pitchFamily="34" charset="-122"/>
                <a:cs typeface="Arimo" pitchFamily="34" charset="-120"/>
              </a:rPr>
              <a:t>#To calculate a service risk score and understand how service risk differs across customer sentiments.</a:t>
            </a:r>
            <a:endParaRPr lang="en-US" sz="1600" dirty="0"/>
          </a:p>
        </p:txBody>
      </p:sp>
      <p:sp>
        <p:nvSpPr>
          <p:cNvPr id="7" name="Shape 2"/>
          <p:cNvSpPr/>
          <p:nvPr/>
        </p:nvSpPr>
        <p:spPr>
          <a:xfrm>
            <a:off x="453150" y="5889985"/>
            <a:ext cx="13800296" cy="2061771"/>
          </a:xfrm>
          <a:prstGeom prst="roundRect">
            <a:avLst>
              <a:gd name="adj" fmla="val 1595"/>
            </a:avLst>
          </a:prstGeom>
          <a:solidFill>
            <a:srgbClr val="191740"/>
          </a:solidFill>
          <a:ln/>
        </p:spPr>
        <p:txBody>
          <a:bodyPr/>
          <a:lstStyle/>
          <a:p>
            <a:endParaRPr lang="en-US"/>
          </a:p>
        </p:txBody>
      </p:sp>
      <p:sp>
        <p:nvSpPr>
          <p:cNvPr id="8" name="Text 3"/>
          <p:cNvSpPr/>
          <p:nvPr/>
        </p:nvSpPr>
        <p:spPr>
          <a:xfrm>
            <a:off x="530898" y="6264953"/>
            <a:ext cx="5377533" cy="1413612"/>
          </a:xfrm>
          <a:prstGeom prst="rect">
            <a:avLst/>
          </a:prstGeom>
          <a:noFill/>
          <a:ln/>
        </p:spPr>
        <p:txBody>
          <a:bodyPr wrap="square" lIns="0" tIns="0" rIns="0" bIns="0" rtlCol="0" anchor="t"/>
          <a:lstStyle/>
          <a:p>
            <a:pPr marL="0" indent="0" algn="l">
              <a:buNone/>
            </a:pPr>
            <a:r>
              <a:rPr lang="en-US" sz="1400" dirty="0">
                <a:solidFill>
                  <a:srgbClr val="D9E1FF"/>
                </a:solidFill>
                <a:highlight>
                  <a:srgbClr val="191740"/>
                </a:highlight>
                <a:latin typeface="Consolas" pitchFamily="34" charset="0"/>
                <a:ea typeface="Consolas" pitchFamily="34" charset="-122"/>
                <a:cs typeface="Consolas" pitchFamily="34" charset="-120"/>
              </a:rPr>
              <a:t>df['service_risk_score'] = (</a:t>
            </a:r>
            <a:endParaRPr lang="en-US" sz="1400" dirty="0"/>
          </a:p>
          <a:p>
            <a:pPr marL="0" indent="0" algn="l">
              <a:buNone/>
            </a:pPr>
            <a:r>
              <a:rPr lang="en-US" sz="1400" dirty="0">
                <a:solidFill>
                  <a:srgbClr val="D9E1FF"/>
                </a:solidFill>
                <a:highlight>
                  <a:srgbClr val="191740"/>
                </a:highlight>
                <a:latin typeface="Consolas" pitchFamily="34" charset="0"/>
                <a:ea typeface="Consolas" pitchFamily="34" charset="-122"/>
                <a:cs typeface="Consolas" pitchFamily="34" charset="-120"/>
              </a:rPr>
              <a:t>df['response_time_hours'] * 0.4 +</a:t>
            </a:r>
            <a:endParaRPr lang="en-US" sz="1400" dirty="0"/>
          </a:p>
          <a:p>
            <a:pPr marL="0" indent="0" algn="l">
              <a:buNone/>
            </a:pPr>
            <a:r>
              <a:rPr lang="en-US" sz="1400" dirty="0">
                <a:solidFill>
                  <a:srgbClr val="D9E1FF"/>
                </a:solidFill>
                <a:highlight>
                  <a:srgbClr val="191740"/>
                </a:highlight>
                <a:latin typeface="Consolas" pitchFamily="34" charset="0"/>
                <a:ea typeface="Consolas" pitchFamily="34" charset="-122"/>
                <a:cs typeface="Consolas" pitchFamily="34" charset="-120"/>
              </a:rPr>
              <a:t>(df['issue_resolved']=='no') * 5 +</a:t>
            </a:r>
            <a:endParaRPr lang="en-US" sz="1400" dirty="0"/>
          </a:p>
          <a:p>
            <a:pPr marL="0" indent="0" algn="l">
              <a:buNone/>
            </a:pPr>
            <a:r>
              <a:rPr lang="en-US" sz="1400" dirty="0">
                <a:solidFill>
                  <a:srgbClr val="D9E1FF"/>
                </a:solidFill>
                <a:highlight>
                  <a:srgbClr val="191740"/>
                </a:highlight>
                <a:latin typeface="Consolas" pitchFamily="34" charset="0"/>
                <a:ea typeface="Consolas" pitchFamily="34" charset="-122"/>
                <a:cs typeface="Consolas" pitchFamily="34" charset="-120"/>
              </a:rPr>
              <a:t>(df['complaint_registered']=='yes') * 3</a:t>
            </a:r>
            <a:endParaRPr lang="en-US" sz="1400" dirty="0"/>
          </a:p>
          <a:p>
            <a:pPr marL="0" indent="0" algn="l">
              <a:buNone/>
            </a:pPr>
            <a:r>
              <a:rPr lang="en-US" sz="1400" dirty="0">
                <a:solidFill>
                  <a:srgbClr val="D9E1FF"/>
                </a:solidFill>
                <a:highlight>
                  <a:srgbClr val="191740"/>
                </a:highlight>
                <a:latin typeface="Consolas" pitchFamily="34" charset="0"/>
                <a:ea typeface="Consolas" pitchFamily="34" charset="-122"/>
                <a:cs typeface="Consolas" pitchFamily="34" charset="-120"/>
              </a:rPr>
              <a:t>)</a:t>
            </a:r>
            <a:endParaRPr lang="en-US" sz="1400" dirty="0"/>
          </a:p>
          <a:p>
            <a:pPr marL="0" indent="0" algn="l">
              <a:buNone/>
            </a:pPr>
            <a:r>
              <a:rPr lang="en-US" sz="1400" dirty="0">
                <a:solidFill>
                  <a:srgbClr val="D9E1FF"/>
                </a:solidFill>
                <a:highlight>
                  <a:srgbClr val="191740"/>
                </a:highlight>
                <a:latin typeface="Consolas" pitchFamily="34" charset="0"/>
                <a:ea typeface="Consolas" pitchFamily="34" charset="-122"/>
                <a:cs typeface="Consolas" pitchFamily="34" charset="-120"/>
              </a:rPr>
              <a:t>df.groupby('sentiment')['service_risk_score'].mean()</a:t>
            </a:r>
            <a:endParaRPr lang="en-US" sz="1400" dirty="0"/>
          </a:p>
        </p:txBody>
      </p:sp>
      <p:pic>
        <p:nvPicPr>
          <p:cNvPr id="10" name="Picture 9">
            <a:extLst>
              <a:ext uri="{FF2B5EF4-FFF2-40B4-BE49-F238E27FC236}">
                <a16:creationId xmlns:a16="http://schemas.microsoft.com/office/drawing/2014/main" id="{2ECCF88B-1436-8706-CE4E-45A1DB50EE26}"/>
              </a:ext>
            </a:extLst>
          </p:cNvPr>
          <p:cNvPicPr>
            <a:picLocks noChangeAspect="1"/>
          </p:cNvPicPr>
          <p:nvPr/>
        </p:nvPicPr>
        <p:blipFill>
          <a:blip r:embed="rId4"/>
          <a:stretch>
            <a:fillRect/>
          </a:stretch>
        </p:blipFill>
        <p:spPr>
          <a:xfrm>
            <a:off x="10399969" y="6298150"/>
            <a:ext cx="3590136" cy="1149550"/>
          </a:xfrm>
          <a:prstGeom prst="rect">
            <a:avLst/>
          </a:prstGeom>
          <a:effectLst>
            <a:glow rad="228600">
              <a:schemeClr val="accent1">
                <a:satMod val="175000"/>
                <a:alpha val="40000"/>
              </a:schemeClr>
            </a:glow>
          </a:effectLst>
        </p:spPr>
      </p:pic>
      <p:sp>
        <p:nvSpPr>
          <p:cNvPr id="11" name="Rectangle: Rounded Corners 10">
            <a:extLst>
              <a:ext uri="{FF2B5EF4-FFF2-40B4-BE49-F238E27FC236}">
                <a16:creationId xmlns:a16="http://schemas.microsoft.com/office/drawing/2014/main" id="{BF648E27-1ACC-3E8F-93D7-F94568A8F012}"/>
              </a:ext>
            </a:extLst>
          </p:cNvPr>
          <p:cNvSpPr/>
          <p:nvPr/>
        </p:nvSpPr>
        <p:spPr>
          <a:xfrm>
            <a:off x="8730517" y="1821720"/>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sp>
        <p:nvSpPr>
          <p:cNvPr id="12" name="Rectangle: Rounded Corners 11">
            <a:extLst>
              <a:ext uri="{FF2B5EF4-FFF2-40B4-BE49-F238E27FC236}">
                <a16:creationId xmlns:a16="http://schemas.microsoft.com/office/drawing/2014/main" id="{859E9A9A-BD26-5D22-1AB3-70B2395139F2}"/>
              </a:ext>
            </a:extLst>
          </p:cNvPr>
          <p:cNvSpPr/>
          <p:nvPr/>
        </p:nvSpPr>
        <p:spPr>
          <a:xfrm>
            <a:off x="8828728" y="4329279"/>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sp>
        <p:nvSpPr>
          <p:cNvPr id="13" name="Rectangle: Rounded Corners 12">
            <a:extLst>
              <a:ext uri="{FF2B5EF4-FFF2-40B4-BE49-F238E27FC236}">
                <a16:creationId xmlns:a16="http://schemas.microsoft.com/office/drawing/2014/main" id="{B0E6D3C6-EBDD-88F7-8BF9-83EDBB7DC5DB}"/>
              </a:ext>
            </a:extLst>
          </p:cNvPr>
          <p:cNvSpPr/>
          <p:nvPr/>
        </p:nvSpPr>
        <p:spPr>
          <a:xfrm>
            <a:off x="7971363" y="6775439"/>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spTree>
    <p:extLst>
      <p:ext uri="{BB962C8B-B14F-4D97-AF65-F5344CB8AC3E}">
        <p14:creationId xmlns:p14="http://schemas.microsoft.com/office/powerpoint/2010/main" val="34368080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6" name="Text 4"/>
          <p:cNvSpPr/>
          <p:nvPr/>
        </p:nvSpPr>
        <p:spPr>
          <a:xfrm>
            <a:off x="415053" y="404565"/>
            <a:ext cx="5479852" cy="182999"/>
          </a:xfrm>
          <a:prstGeom prst="rect">
            <a:avLst/>
          </a:prstGeom>
          <a:noFill/>
          <a:ln/>
        </p:spPr>
        <p:txBody>
          <a:bodyPr wrap="none" lIns="0" tIns="0" rIns="0" bIns="0" rtlCol="0" anchor="t"/>
          <a:lstStyle/>
          <a:p>
            <a:pPr marL="0" indent="0" algn="l">
              <a:lnSpc>
                <a:spcPts val="1400"/>
              </a:lnSpc>
              <a:buNone/>
            </a:pPr>
            <a:r>
              <a:rPr lang="en-US" sz="2000" b="1" dirty="0">
                <a:solidFill>
                  <a:srgbClr val="8061FF"/>
                </a:solidFill>
                <a:latin typeface="Syne Bold" pitchFamily="34" charset="0"/>
                <a:ea typeface="Syne Bold" pitchFamily="34" charset="-122"/>
                <a:cs typeface="Syne Bold" pitchFamily="34" charset="-120"/>
              </a:rPr>
              <a:t>19. Multi-Line Visualization: Platform vs Response Time by Sentiment</a:t>
            </a:r>
            <a:endParaRPr lang="en-US" sz="2000" dirty="0"/>
          </a:p>
        </p:txBody>
      </p:sp>
      <p:sp>
        <p:nvSpPr>
          <p:cNvPr id="7" name="Text 5"/>
          <p:cNvSpPr/>
          <p:nvPr/>
        </p:nvSpPr>
        <p:spPr>
          <a:xfrm>
            <a:off x="418863" y="734665"/>
            <a:ext cx="13792676" cy="102513"/>
          </a:xfrm>
          <a:prstGeom prst="rect">
            <a:avLst/>
          </a:prstGeom>
          <a:noFill/>
          <a:ln/>
        </p:spPr>
        <p:txBody>
          <a:bodyPr wrap="none" lIns="0" tIns="0" rIns="0" bIns="0" rtlCol="0" anchor="t"/>
          <a:lstStyle/>
          <a:p>
            <a:pPr marL="0" indent="0" algn="l">
              <a:lnSpc>
                <a:spcPts val="800"/>
              </a:lnSpc>
              <a:buNone/>
            </a:pPr>
            <a:r>
              <a:rPr lang="en-US" sz="1200" dirty="0">
                <a:solidFill>
                  <a:srgbClr val="D9E1FF"/>
                </a:solidFill>
                <a:latin typeface="Arimo" pitchFamily="34" charset="0"/>
                <a:ea typeface="Arimo" pitchFamily="34" charset="-122"/>
                <a:cs typeface="Arimo" pitchFamily="34" charset="-120"/>
              </a:rPr>
              <a:t># To compare average response time across platforms for different customer sentiments</a:t>
            </a:r>
            <a:endParaRPr lang="en-US" sz="1200" dirty="0"/>
          </a:p>
        </p:txBody>
      </p:sp>
      <p:sp>
        <p:nvSpPr>
          <p:cNvPr id="9" name="Shape 7"/>
          <p:cNvSpPr/>
          <p:nvPr/>
        </p:nvSpPr>
        <p:spPr>
          <a:xfrm>
            <a:off x="415053" y="949569"/>
            <a:ext cx="13800296" cy="6875466"/>
          </a:xfrm>
          <a:prstGeom prst="roundRect">
            <a:avLst>
              <a:gd name="adj" fmla="val 378"/>
            </a:avLst>
          </a:prstGeom>
          <a:solidFill>
            <a:srgbClr val="191740"/>
          </a:solidFill>
          <a:ln/>
        </p:spPr>
        <p:txBody>
          <a:bodyPr/>
          <a:lstStyle/>
          <a:p>
            <a:endParaRPr lang="en-US"/>
          </a:p>
        </p:txBody>
      </p:sp>
      <p:sp>
        <p:nvSpPr>
          <p:cNvPr id="10" name="Text 8"/>
          <p:cNvSpPr/>
          <p:nvPr/>
        </p:nvSpPr>
        <p:spPr>
          <a:xfrm>
            <a:off x="492801" y="1406769"/>
            <a:ext cx="13644801" cy="6418266"/>
          </a:xfrm>
          <a:prstGeom prst="rect">
            <a:avLst/>
          </a:prstGeom>
          <a:noFill/>
          <a:ln/>
        </p:spPr>
        <p:txBody>
          <a:bodyPr wrap="square" lIns="0" tIns="0" rIns="0" bIns="0" rtlCol="0" anchor="t"/>
          <a:lstStyle/>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plt.figure(figsize=(10, 6))</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 Color variants for sentiments</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sentiment_styles = {</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'negative': {'color': '#1f3a8a', 'linestyle': '-', 'marker': 'o'},</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'neutral': {'color': '#2563eb', 'linestyle': '--', 'marker': 'o'},</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'positive': {'color': '#93c5fd', 'linestyle': ':', 'marker': 'o'}</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a:t>
            </a:r>
            <a:endParaRPr lang="en-US" sz="1200" dirty="0"/>
          </a:p>
          <a:p>
            <a:pPr marL="0" indent="0" algn="l">
              <a:buNone/>
            </a:pP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for sentiment in df['sentiment'].unique():</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temp = df[df['sentiment'] == sentiment]</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avg = temp.groupby('platform')['response_time_hours'].mean()</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plt.plot(</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avg.index,</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avg.values,</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label=sentiment.capitalize(),</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color=sentiment_styles[sentiment]['color'],</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linestyle=sentiment_styles[sentiment]['linestyle'],</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marker=sentiment_styles[sentiment]['marker'],</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linewidth=2</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a:t>
            </a:r>
            <a:endParaRPr lang="en-US" sz="1200" dirty="0"/>
          </a:p>
          <a:p>
            <a:pPr marL="0" indent="0" algn="l">
              <a:buNone/>
            </a:pP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plt.title("Platform-wise Response Time by Sentiment")</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plt.xlabel("Platform")</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plt.ylabel("Average Response Time (Hours)")</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plt.xticks(rotation=45)</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plt.grid(axis='y', linestyle='--', alpha=0.3)</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plt.legend(title="Sentiment")</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plt.tight_layout()</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plt.show()</a:t>
            </a:r>
            <a:endParaRPr lang="en-US" sz="1200" dirty="0"/>
          </a:p>
        </p:txBody>
      </p:sp>
      <p:pic>
        <p:nvPicPr>
          <p:cNvPr id="18" name="Picture 17">
            <a:extLst>
              <a:ext uri="{FF2B5EF4-FFF2-40B4-BE49-F238E27FC236}">
                <a16:creationId xmlns:a16="http://schemas.microsoft.com/office/drawing/2014/main" id="{792F6785-C371-0B5A-8FED-9BCB8FF16402}"/>
              </a:ext>
            </a:extLst>
          </p:cNvPr>
          <p:cNvPicPr>
            <a:picLocks noChangeAspect="1"/>
          </p:cNvPicPr>
          <p:nvPr/>
        </p:nvPicPr>
        <p:blipFill>
          <a:blip r:embed="rId3"/>
          <a:stretch>
            <a:fillRect/>
          </a:stretch>
        </p:blipFill>
        <p:spPr>
          <a:xfrm>
            <a:off x="8036169" y="2521515"/>
            <a:ext cx="5946655" cy="3186570"/>
          </a:xfrm>
          <a:prstGeom prst="rect">
            <a:avLst/>
          </a:prstGeom>
          <a:effectLst>
            <a:glow rad="228600">
              <a:schemeClr val="accent1">
                <a:satMod val="175000"/>
                <a:alpha val="40000"/>
              </a:schemeClr>
            </a:glow>
          </a:effectLst>
        </p:spPr>
      </p:pic>
      <p:sp>
        <p:nvSpPr>
          <p:cNvPr id="19" name="Rectangle: Rounded Corners 18">
            <a:extLst>
              <a:ext uri="{FF2B5EF4-FFF2-40B4-BE49-F238E27FC236}">
                <a16:creationId xmlns:a16="http://schemas.microsoft.com/office/drawing/2014/main" id="{979E67A9-B2E7-7728-E220-414514796269}"/>
              </a:ext>
            </a:extLst>
          </p:cNvPr>
          <p:cNvSpPr/>
          <p:nvPr/>
        </p:nvSpPr>
        <p:spPr>
          <a:xfrm>
            <a:off x="6054639" y="3969369"/>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9"/>
          <p:cNvSpPr/>
          <p:nvPr/>
        </p:nvSpPr>
        <p:spPr>
          <a:xfrm>
            <a:off x="344925" y="335435"/>
            <a:ext cx="3925610" cy="182999"/>
          </a:xfrm>
          <a:prstGeom prst="rect">
            <a:avLst/>
          </a:prstGeom>
          <a:noFill/>
          <a:ln/>
        </p:spPr>
        <p:txBody>
          <a:bodyPr wrap="none" lIns="0" tIns="0" rIns="0" bIns="0" rtlCol="0" anchor="t"/>
          <a:lstStyle/>
          <a:p>
            <a:pPr marL="0" indent="0" algn="l">
              <a:lnSpc>
                <a:spcPts val="1400"/>
              </a:lnSpc>
              <a:buNone/>
            </a:pPr>
            <a:r>
              <a:rPr lang="en-US" sz="2000" b="1" dirty="0">
                <a:solidFill>
                  <a:srgbClr val="8061FF"/>
                </a:solidFill>
                <a:latin typeface="Syne Bold" pitchFamily="34" charset="0"/>
                <a:ea typeface="Syne Bold" pitchFamily="34" charset="-122"/>
                <a:cs typeface="Syne Bold" pitchFamily="34" charset="-120"/>
              </a:rPr>
              <a:t>20. Multi-Line Visualization: Age Group Sensitivity</a:t>
            </a:r>
            <a:endParaRPr lang="en-US" sz="2000" dirty="0"/>
          </a:p>
        </p:txBody>
      </p:sp>
      <p:sp>
        <p:nvSpPr>
          <p:cNvPr id="12" name="Text 10"/>
          <p:cNvSpPr/>
          <p:nvPr/>
        </p:nvSpPr>
        <p:spPr>
          <a:xfrm>
            <a:off x="344925" y="594277"/>
            <a:ext cx="13792676" cy="102513"/>
          </a:xfrm>
          <a:prstGeom prst="rect">
            <a:avLst/>
          </a:prstGeom>
          <a:noFill/>
          <a:ln/>
        </p:spPr>
        <p:txBody>
          <a:bodyPr wrap="none" lIns="0" tIns="0" rIns="0" bIns="0" rtlCol="0" anchor="t"/>
          <a:lstStyle/>
          <a:p>
            <a:pPr marL="0" indent="0" algn="l">
              <a:lnSpc>
                <a:spcPts val="800"/>
              </a:lnSpc>
              <a:buNone/>
            </a:pPr>
            <a:r>
              <a:rPr lang="en-US" sz="1200" dirty="0">
                <a:solidFill>
                  <a:srgbClr val="D9E1FF"/>
                </a:solidFill>
                <a:latin typeface="Arimo" pitchFamily="34" charset="0"/>
                <a:ea typeface="Arimo" pitchFamily="34" charset="-122"/>
                <a:cs typeface="Arimo" pitchFamily="34" charset="-120"/>
              </a:rPr>
              <a:t>#To understand how customer ratings vary across sentiments for different age groups.</a:t>
            </a:r>
            <a:endParaRPr lang="en-US" sz="1200" dirty="0"/>
          </a:p>
        </p:txBody>
      </p:sp>
      <p:sp>
        <p:nvSpPr>
          <p:cNvPr id="14" name="Shape 12"/>
          <p:cNvSpPr/>
          <p:nvPr/>
        </p:nvSpPr>
        <p:spPr>
          <a:xfrm>
            <a:off x="341115" y="753583"/>
            <a:ext cx="13800296" cy="6881740"/>
          </a:xfrm>
          <a:prstGeom prst="roundRect">
            <a:avLst>
              <a:gd name="adj" fmla="val 307"/>
            </a:avLst>
          </a:prstGeom>
          <a:solidFill>
            <a:srgbClr val="191740"/>
          </a:solidFill>
          <a:ln/>
        </p:spPr>
        <p:txBody>
          <a:bodyPr/>
          <a:lstStyle/>
          <a:p>
            <a:endParaRPr lang="en-US"/>
          </a:p>
        </p:txBody>
      </p:sp>
      <p:sp>
        <p:nvSpPr>
          <p:cNvPr id="15" name="Text 13"/>
          <p:cNvSpPr/>
          <p:nvPr/>
        </p:nvSpPr>
        <p:spPr>
          <a:xfrm>
            <a:off x="418863" y="811923"/>
            <a:ext cx="13644801" cy="6664094"/>
          </a:xfrm>
          <a:prstGeom prst="rect">
            <a:avLst/>
          </a:prstGeom>
          <a:noFill/>
          <a:ln/>
        </p:spPr>
        <p:txBody>
          <a:bodyPr wrap="square" lIns="0" tIns="0" rIns="0" bIns="0" rtlCol="0" anchor="t"/>
          <a:lstStyle/>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plt.figure(figsize=(10, 6))</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sentiments = ['negative', 'neutral', 'positive']</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x = np.arange(len(sentiments))</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offsets = np.linspace(-0.15, 0.15, df['age_group'].nunique())</a:t>
            </a:r>
            <a:endParaRPr lang="en-US" sz="1200" dirty="0"/>
          </a:p>
          <a:p>
            <a:pPr marL="0" indent="0" algn="l">
              <a:buNone/>
            </a:pP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blue_palette = [</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"#1f3a8a",</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"#2563eb",</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"#60a5fa",</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"#93c5fd",</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"#bfdbfe"</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a:t>
            </a:r>
            <a:endParaRPr lang="en-US" sz="1200" dirty="0"/>
          </a:p>
          <a:p>
            <a:pPr marL="0" indent="0" algn="l">
              <a:buNone/>
            </a:pP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line_styles = ['-', '--', ':', '-.', (0, (3, 1, 1, 1))]</a:t>
            </a:r>
            <a:endParaRPr lang="en-US" sz="1200" dirty="0"/>
          </a:p>
          <a:p>
            <a:pPr marL="0" indent="0" algn="l">
              <a:buNone/>
            </a:pP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for i, (offset, age) in enumerate(zip(offsets, df['age_group'].unique())):</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age_data = df[df['age_group'] == age]</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avg_rating = age_data.groupby('sentiment')['customer_rating'].mean()</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plt.plot(</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x + offset,</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avg_rating.loc[sentiments],</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marker='o',</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label=age,</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color=blue_palette[i % len(blue_palette)],</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linestyle=line_styles[i % len(line_styles)],</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linewidth=2</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a:t>
            </a:r>
            <a:endParaRPr lang="en-US" sz="1200" dirty="0"/>
          </a:p>
          <a:p>
            <a:pPr marL="0" indent="0" algn="l">
              <a:buNone/>
            </a:pP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plt.xticks(x, sentiments)</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plt.title("Sentiment vs Rating Across Age Groups")</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plt.xlabel("Sentiment")</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plt.ylabel("Average Customer Rating")</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plt.grid(axis='y', linestyle='--', alpha=0.3)</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plt.legend(title="Age Group")</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plt.tight_layout()</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plt.show()</a:t>
            </a:r>
            <a:endParaRPr lang="en-US" sz="1200" dirty="0"/>
          </a:p>
        </p:txBody>
      </p:sp>
      <p:pic>
        <p:nvPicPr>
          <p:cNvPr id="3" name="Picture 2">
            <a:extLst>
              <a:ext uri="{FF2B5EF4-FFF2-40B4-BE49-F238E27FC236}">
                <a16:creationId xmlns:a16="http://schemas.microsoft.com/office/drawing/2014/main" id="{2C3621BC-6ABC-0C1D-FEE2-2F4709338887}"/>
              </a:ext>
            </a:extLst>
          </p:cNvPr>
          <p:cNvPicPr>
            <a:picLocks noChangeAspect="1"/>
          </p:cNvPicPr>
          <p:nvPr/>
        </p:nvPicPr>
        <p:blipFill>
          <a:blip r:embed="rId2"/>
          <a:stretch>
            <a:fillRect/>
          </a:stretch>
        </p:blipFill>
        <p:spPr>
          <a:xfrm>
            <a:off x="7148986" y="3473587"/>
            <a:ext cx="6675358" cy="3525089"/>
          </a:xfrm>
          <a:prstGeom prst="rect">
            <a:avLst/>
          </a:prstGeom>
          <a:effectLst>
            <a:glow rad="228600">
              <a:schemeClr val="accent1">
                <a:satMod val="175000"/>
                <a:alpha val="40000"/>
              </a:schemeClr>
            </a:glow>
          </a:effectLst>
        </p:spPr>
      </p:pic>
      <p:sp>
        <p:nvSpPr>
          <p:cNvPr id="4" name="Rectangle: Rounded Corners 3">
            <a:extLst>
              <a:ext uri="{FF2B5EF4-FFF2-40B4-BE49-F238E27FC236}">
                <a16:creationId xmlns:a16="http://schemas.microsoft.com/office/drawing/2014/main" id="{727C2350-5F06-CCC2-379F-34E8C655EC76}"/>
              </a:ext>
            </a:extLst>
          </p:cNvPr>
          <p:cNvSpPr/>
          <p:nvPr/>
        </p:nvSpPr>
        <p:spPr>
          <a:xfrm>
            <a:off x="9736057" y="1997324"/>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spTree>
    <p:extLst>
      <p:ext uri="{BB962C8B-B14F-4D97-AF65-F5344CB8AC3E}">
        <p14:creationId xmlns:p14="http://schemas.microsoft.com/office/powerpoint/2010/main" val="14532586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2">
            <a:extLst>
              <a:ext uri="{FF2B5EF4-FFF2-40B4-BE49-F238E27FC236}">
                <a16:creationId xmlns:a16="http://schemas.microsoft.com/office/drawing/2014/main" id="{ACC35DA5-1CAC-E5CE-2624-3758F4057A10}"/>
              </a:ext>
            </a:extLst>
          </p:cNvPr>
          <p:cNvSpPr/>
          <p:nvPr/>
        </p:nvSpPr>
        <p:spPr>
          <a:xfrm>
            <a:off x="341115" y="753582"/>
            <a:ext cx="13944360" cy="7285517"/>
          </a:xfrm>
          <a:prstGeom prst="roundRect">
            <a:avLst>
              <a:gd name="adj" fmla="val 307"/>
            </a:avLst>
          </a:prstGeom>
          <a:solidFill>
            <a:srgbClr val="191740"/>
          </a:solidFill>
          <a:ln/>
        </p:spPr>
        <p:txBody>
          <a:bodyPr/>
          <a:lstStyle/>
          <a:p>
            <a:endParaRPr lang="en-US"/>
          </a:p>
        </p:txBody>
      </p:sp>
      <p:sp>
        <p:nvSpPr>
          <p:cNvPr id="3" name="Text 9">
            <a:extLst>
              <a:ext uri="{FF2B5EF4-FFF2-40B4-BE49-F238E27FC236}">
                <a16:creationId xmlns:a16="http://schemas.microsoft.com/office/drawing/2014/main" id="{7EB7B673-9171-4493-C45A-5A3E1232E3B3}"/>
              </a:ext>
            </a:extLst>
          </p:cNvPr>
          <p:cNvSpPr/>
          <p:nvPr/>
        </p:nvSpPr>
        <p:spPr>
          <a:xfrm>
            <a:off x="6484102" y="324656"/>
            <a:ext cx="1662195" cy="182999"/>
          </a:xfrm>
          <a:prstGeom prst="rect">
            <a:avLst/>
          </a:prstGeom>
          <a:noFill/>
          <a:ln/>
        </p:spPr>
        <p:txBody>
          <a:bodyPr wrap="none" lIns="0" tIns="0" rIns="0" bIns="0" rtlCol="0" anchor="t"/>
          <a:lstStyle/>
          <a:p>
            <a:pPr marL="0" indent="0" algn="ctr">
              <a:lnSpc>
                <a:spcPts val="1400"/>
              </a:lnSpc>
              <a:buNone/>
            </a:pPr>
            <a:r>
              <a:rPr lang="en-US" sz="2800" b="1" dirty="0">
                <a:solidFill>
                  <a:srgbClr val="8061FF"/>
                </a:solidFill>
                <a:latin typeface="Syne Bold" pitchFamily="34" charset="0"/>
                <a:ea typeface="Syne Bold" pitchFamily="34" charset="-122"/>
                <a:cs typeface="Syne Bold" pitchFamily="34" charset="-120"/>
              </a:rPr>
              <a:t>DASHBOARD</a:t>
            </a:r>
            <a:endParaRPr lang="en-US" sz="2800" dirty="0"/>
          </a:p>
        </p:txBody>
      </p:sp>
      <p:sp>
        <p:nvSpPr>
          <p:cNvPr id="4" name="Text 10">
            <a:extLst>
              <a:ext uri="{FF2B5EF4-FFF2-40B4-BE49-F238E27FC236}">
                <a16:creationId xmlns:a16="http://schemas.microsoft.com/office/drawing/2014/main" id="{DE7F59D4-B909-8C96-E66C-0E2AAC21FC37}"/>
              </a:ext>
            </a:extLst>
          </p:cNvPr>
          <p:cNvSpPr/>
          <p:nvPr/>
        </p:nvSpPr>
        <p:spPr>
          <a:xfrm>
            <a:off x="344925" y="502777"/>
            <a:ext cx="13718739" cy="309146"/>
          </a:xfrm>
          <a:prstGeom prst="rect">
            <a:avLst/>
          </a:prstGeom>
          <a:noFill/>
          <a:ln/>
        </p:spPr>
        <p:txBody>
          <a:bodyPr wrap="none" lIns="0" tIns="0" rIns="0" bIns="0" rtlCol="0" anchor="t"/>
          <a:lstStyle/>
          <a:p>
            <a:r>
              <a:rPr lang="en-US" sz="1400" dirty="0"/>
              <a:t># Dashboard to understand how customer ratings vary across sentiments for different age groups</a:t>
            </a:r>
          </a:p>
        </p:txBody>
      </p:sp>
      <p:sp>
        <p:nvSpPr>
          <p:cNvPr id="5" name="Text 13">
            <a:extLst>
              <a:ext uri="{FF2B5EF4-FFF2-40B4-BE49-F238E27FC236}">
                <a16:creationId xmlns:a16="http://schemas.microsoft.com/office/drawing/2014/main" id="{BF93791D-D8AB-3864-33F8-858D63D71A13}"/>
              </a:ext>
            </a:extLst>
          </p:cNvPr>
          <p:cNvSpPr/>
          <p:nvPr/>
        </p:nvSpPr>
        <p:spPr>
          <a:xfrm>
            <a:off x="641389" y="950777"/>
            <a:ext cx="4341097" cy="6914901"/>
          </a:xfrm>
          <a:prstGeom prst="rect">
            <a:avLst/>
          </a:prstGeom>
          <a:solidFill>
            <a:srgbClr val="19175B"/>
          </a:solidFill>
          <a:ln/>
        </p:spPr>
        <p:txBody>
          <a:bodyPr wrap="square" lIns="0" tIns="0" rIns="0" bIns="0" rtlCol="0" anchor="t"/>
          <a:lstStyle/>
          <a:p>
            <a:r>
              <a:rPr lang="en-US" sz="1100" dirty="0"/>
              <a:t># =========================</a:t>
            </a:r>
          </a:p>
          <a:p>
            <a:r>
              <a:rPr lang="en-US" sz="1100" dirty="0"/>
              <a:t># Customer Sentiment &amp; Service Experience Dashboard</a:t>
            </a:r>
          </a:p>
          <a:p>
            <a:r>
              <a:rPr lang="en-US" sz="1100" dirty="0"/>
              <a:t># To understand how customer sentiment, ratings, response time,</a:t>
            </a:r>
          </a:p>
          <a:p>
            <a:r>
              <a:rPr lang="en-US" sz="1100" dirty="0"/>
              <a:t># complaints, and issue resolution are connected.</a:t>
            </a:r>
          </a:p>
          <a:p>
            <a:r>
              <a:rPr lang="en-US" sz="1100" dirty="0"/>
              <a:t># =========================</a:t>
            </a:r>
          </a:p>
          <a:p>
            <a:endParaRPr lang="en-US" sz="1100" dirty="0"/>
          </a:p>
          <a:p>
            <a:r>
              <a:rPr lang="en-US" sz="1100" dirty="0"/>
              <a:t>import pandas as pd</a:t>
            </a:r>
          </a:p>
          <a:p>
            <a:r>
              <a:rPr lang="en-US" sz="1100" dirty="0"/>
              <a:t>import </a:t>
            </a:r>
            <a:r>
              <a:rPr lang="en-US" sz="1100" dirty="0" err="1"/>
              <a:t>matplotlib.pyplot</a:t>
            </a:r>
            <a:r>
              <a:rPr lang="en-US" sz="1100" dirty="0"/>
              <a:t> as </a:t>
            </a:r>
            <a:r>
              <a:rPr lang="en-US" sz="1100" dirty="0" err="1"/>
              <a:t>plt</a:t>
            </a:r>
            <a:endParaRPr lang="en-US" sz="1100" dirty="0"/>
          </a:p>
          <a:p>
            <a:endParaRPr lang="en-US" sz="1100" dirty="0"/>
          </a:p>
          <a:p>
            <a:r>
              <a:rPr lang="en-US" sz="1100" dirty="0"/>
              <a:t># =========================</a:t>
            </a:r>
          </a:p>
          <a:p>
            <a:r>
              <a:rPr lang="en-US" sz="1100" dirty="0"/>
              <a:t># Colors</a:t>
            </a:r>
          </a:p>
          <a:p>
            <a:r>
              <a:rPr lang="en-US" sz="1100" dirty="0"/>
              <a:t># =========================</a:t>
            </a:r>
          </a:p>
          <a:p>
            <a:r>
              <a:rPr lang="en-US" sz="1100" dirty="0"/>
              <a:t>DARK_BLUE = "#1f3a8a"</a:t>
            </a:r>
          </a:p>
          <a:p>
            <a:r>
              <a:rPr lang="en-US" sz="1100" dirty="0"/>
              <a:t>PRIMARY_BLUE = "#2563eb"</a:t>
            </a:r>
          </a:p>
          <a:p>
            <a:r>
              <a:rPr lang="en-US" sz="1100" dirty="0"/>
              <a:t>SKY_BLUE = "#60a5fa"</a:t>
            </a:r>
          </a:p>
          <a:p>
            <a:r>
              <a:rPr lang="en-US" sz="1100" dirty="0"/>
              <a:t>LIGHT_BLUE = "#93c5fd“</a:t>
            </a:r>
          </a:p>
          <a:p>
            <a:endParaRPr lang="en-US" sz="1100" dirty="0"/>
          </a:p>
          <a:p>
            <a:r>
              <a:rPr lang="en-US" sz="1100" dirty="0"/>
              <a:t># =========================</a:t>
            </a:r>
          </a:p>
          <a:p>
            <a:r>
              <a:rPr lang="en-US" sz="1100" dirty="0"/>
              <a:t># Function to add labels on bars</a:t>
            </a:r>
          </a:p>
          <a:p>
            <a:r>
              <a:rPr lang="en-US" sz="1100" dirty="0"/>
              <a:t># =========================</a:t>
            </a:r>
          </a:p>
          <a:p>
            <a:r>
              <a:rPr lang="en-US" sz="1100" dirty="0"/>
              <a:t>def </a:t>
            </a:r>
            <a:r>
              <a:rPr lang="en-US" sz="1100" dirty="0" err="1"/>
              <a:t>add_bar_labels</a:t>
            </a:r>
            <a:r>
              <a:rPr lang="en-US" sz="1100" dirty="0"/>
              <a:t>(ax, total=None, </a:t>
            </a:r>
            <a:r>
              <a:rPr lang="en-US" sz="1100" dirty="0" err="1"/>
              <a:t>show_percent</a:t>
            </a:r>
            <a:r>
              <a:rPr lang="en-US" sz="1100" dirty="0"/>
              <a:t>=False):</a:t>
            </a:r>
          </a:p>
          <a:p>
            <a:r>
              <a:rPr lang="en-US" sz="1100" dirty="0"/>
              <a:t>    for container in </a:t>
            </a:r>
            <a:r>
              <a:rPr lang="en-US" sz="1100" dirty="0" err="1"/>
              <a:t>ax.containers</a:t>
            </a:r>
            <a:r>
              <a:rPr lang="en-US" sz="1100" dirty="0"/>
              <a:t>:</a:t>
            </a:r>
          </a:p>
          <a:p>
            <a:r>
              <a:rPr lang="en-US" sz="1100" dirty="0"/>
              <a:t>        for bar in container:</a:t>
            </a:r>
          </a:p>
          <a:p>
            <a:r>
              <a:rPr lang="en-US" sz="1100" dirty="0"/>
              <a:t>            height = </a:t>
            </a:r>
            <a:r>
              <a:rPr lang="en-US" sz="1100" dirty="0" err="1"/>
              <a:t>bar.get_height</a:t>
            </a:r>
            <a:r>
              <a:rPr lang="en-US" sz="1100" dirty="0"/>
              <a:t>()</a:t>
            </a:r>
          </a:p>
          <a:p>
            <a:r>
              <a:rPr lang="en-US" sz="1100" dirty="0"/>
              <a:t>            if height == 0:</a:t>
            </a:r>
          </a:p>
          <a:p>
            <a:r>
              <a:rPr lang="en-US" sz="1100" dirty="0"/>
              <a:t>                continue</a:t>
            </a:r>
          </a:p>
          <a:p>
            <a:endParaRPr lang="en-US" sz="1100" dirty="0"/>
          </a:p>
          <a:p>
            <a:r>
              <a:rPr lang="en-US" sz="1100" dirty="0"/>
              <a:t>            if </a:t>
            </a:r>
            <a:r>
              <a:rPr lang="en-US" sz="1100" dirty="0" err="1"/>
              <a:t>show_percent</a:t>
            </a:r>
            <a:r>
              <a:rPr lang="en-US" sz="1100" dirty="0"/>
              <a:t> and total is not None:</a:t>
            </a:r>
          </a:p>
          <a:p>
            <a:r>
              <a:rPr lang="en-US" sz="1100" dirty="0"/>
              <a:t>                label = f"{int(height)}\n({height/total*100:.1f}%)"</a:t>
            </a:r>
          </a:p>
          <a:p>
            <a:r>
              <a:rPr lang="en-US" sz="1100" dirty="0"/>
              <a:t>            else:</a:t>
            </a:r>
          </a:p>
          <a:p>
            <a:r>
              <a:rPr lang="en-US" sz="1100" dirty="0"/>
              <a:t>                label = f"{height:.2f}" if height &lt; 10 else f"{int(height)}"</a:t>
            </a:r>
          </a:p>
          <a:p>
            <a:endParaRPr lang="en-US" sz="1100" dirty="0"/>
          </a:p>
          <a:p>
            <a:r>
              <a:rPr lang="en-US" sz="1100" dirty="0"/>
              <a:t>            </a:t>
            </a:r>
            <a:r>
              <a:rPr lang="en-US" sz="1100" dirty="0" err="1"/>
              <a:t>ax.annotate</a:t>
            </a:r>
            <a:r>
              <a:rPr lang="en-US" sz="1100" dirty="0"/>
              <a:t>(</a:t>
            </a:r>
          </a:p>
          <a:p>
            <a:r>
              <a:rPr lang="en-US" sz="1100" dirty="0"/>
              <a:t>                label,</a:t>
            </a:r>
          </a:p>
          <a:p>
            <a:r>
              <a:rPr lang="en-US" sz="1100" dirty="0"/>
              <a:t>                (</a:t>
            </a:r>
            <a:r>
              <a:rPr lang="en-US" sz="1100" dirty="0" err="1"/>
              <a:t>bar.get_x</a:t>
            </a:r>
            <a:r>
              <a:rPr lang="en-US" sz="1100" dirty="0"/>
              <a:t>() + </a:t>
            </a:r>
            <a:r>
              <a:rPr lang="en-US" sz="1100" dirty="0" err="1"/>
              <a:t>bar.get_width</a:t>
            </a:r>
            <a:r>
              <a:rPr lang="en-US" sz="1100" dirty="0"/>
              <a:t>() / 2, height),</a:t>
            </a:r>
          </a:p>
          <a:p>
            <a:r>
              <a:rPr lang="en-US" sz="1100" dirty="0"/>
              <a:t>                ha='center',</a:t>
            </a:r>
          </a:p>
          <a:p>
            <a:r>
              <a:rPr lang="en-US" sz="1100" dirty="0"/>
              <a:t>                </a:t>
            </a:r>
            <a:r>
              <a:rPr lang="en-US" sz="1100" dirty="0" err="1"/>
              <a:t>va</a:t>
            </a:r>
            <a:r>
              <a:rPr lang="en-US" sz="1100" dirty="0"/>
              <a:t>='bottom',</a:t>
            </a:r>
          </a:p>
          <a:p>
            <a:r>
              <a:rPr lang="en-US" sz="1100" dirty="0"/>
              <a:t>                </a:t>
            </a:r>
            <a:r>
              <a:rPr lang="en-US" sz="1100" dirty="0" err="1"/>
              <a:t>fontsize</a:t>
            </a:r>
            <a:r>
              <a:rPr lang="en-US" sz="1100" dirty="0"/>
              <a:t>=9,</a:t>
            </a:r>
          </a:p>
          <a:p>
            <a:r>
              <a:rPr lang="en-US" sz="1100" dirty="0"/>
              <a:t>                </a:t>
            </a:r>
            <a:r>
              <a:rPr lang="en-US" sz="1100" dirty="0" err="1"/>
              <a:t>xytext</a:t>
            </a:r>
            <a:r>
              <a:rPr lang="en-US" sz="1100" dirty="0"/>
              <a:t>=(0, 3),</a:t>
            </a:r>
          </a:p>
          <a:p>
            <a:r>
              <a:rPr lang="en-US" sz="1100" dirty="0"/>
              <a:t>                </a:t>
            </a:r>
            <a:r>
              <a:rPr lang="en-US" sz="1100" dirty="0" err="1"/>
              <a:t>textcoords</a:t>
            </a:r>
            <a:r>
              <a:rPr lang="en-US" sz="1100" dirty="0"/>
              <a:t>='offset points'</a:t>
            </a:r>
          </a:p>
          <a:p>
            <a:r>
              <a:rPr lang="en-US" sz="1100" dirty="0"/>
              <a:t>            )</a:t>
            </a:r>
          </a:p>
          <a:p>
            <a:endParaRPr lang="en-US" sz="1100" dirty="0"/>
          </a:p>
        </p:txBody>
      </p:sp>
      <p:sp>
        <p:nvSpPr>
          <p:cNvPr id="10" name="Text 13">
            <a:extLst>
              <a:ext uri="{FF2B5EF4-FFF2-40B4-BE49-F238E27FC236}">
                <a16:creationId xmlns:a16="http://schemas.microsoft.com/office/drawing/2014/main" id="{FCB69934-A5B0-7237-1FF6-5C9765530524}"/>
              </a:ext>
            </a:extLst>
          </p:cNvPr>
          <p:cNvSpPr/>
          <p:nvPr/>
        </p:nvSpPr>
        <p:spPr>
          <a:xfrm>
            <a:off x="6150888" y="883110"/>
            <a:ext cx="5048487" cy="7285517"/>
          </a:xfrm>
          <a:prstGeom prst="rect">
            <a:avLst/>
          </a:prstGeom>
          <a:noFill/>
          <a:ln/>
        </p:spPr>
        <p:txBody>
          <a:bodyPr wrap="square" lIns="0" tIns="0" rIns="0" bIns="0" rtlCol="0" anchor="t"/>
          <a:lstStyle/>
          <a:p>
            <a:endParaRPr lang="en-US" sz="1200" dirty="0"/>
          </a:p>
        </p:txBody>
      </p:sp>
      <p:sp>
        <p:nvSpPr>
          <p:cNvPr id="12" name="Text 13">
            <a:extLst>
              <a:ext uri="{FF2B5EF4-FFF2-40B4-BE49-F238E27FC236}">
                <a16:creationId xmlns:a16="http://schemas.microsoft.com/office/drawing/2014/main" id="{A5A00C9A-FC04-EC34-B846-4CE3FBFF44A7}"/>
              </a:ext>
            </a:extLst>
          </p:cNvPr>
          <p:cNvSpPr/>
          <p:nvPr/>
        </p:nvSpPr>
        <p:spPr>
          <a:xfrm>
            <a:off x="5130360" y="966839"/>
            <a:ext cx="4341097" cy="6914901"/>
          </a:xfrm>
          <a:prstGeom prst="rect">
            <a:avLst/>
          </a:prstGeom>
          <a:solidFill>
            <a:srgbClr val="19175B"/>
          </a:solidFill>
          <a:ln/>
        </p:spPr>
        <p:txBody>
          <a:bodyPr wrap="square" lIns="0" tIns="0" rIns="0" bIns="0" rtlCol="0" anchor="t"/>
          <a:lstStyle/>
          <a:p>
            <a:r>
              <a:rPr lang="en-US" sz="1200" dirty="0"/>
              <a:t># =========================</a:t>
            </a:r>
          </a:p>
          <a:p>
            <a:r>
              <a:rPr lang="en-US" sz="1200" dirty="0"/>
              <a:t># Create figure and axes</a:t>
            </a:r>
          </a:p>
          <a:p>
            <a:r>
              <a:rPr lang="en-US" sz="1200" dirty="0"/>
              <a:t># =========================</a:t>
            </a:r>
          </a:p>
          <a:p>
            <a:r>
              <a:rPr lang="en-US" sz="1200" dirty="0"/>
              <a:t>fig, axes = </a:t>
            </a:r>
            <a:r>
              <a:rPr lang="en-US" sz="1200" dirty="0" err="1"/>
              <a:t>plt.subplots</a:t>
            </a:r>
            <a:r>
              <a:rPr lang="en-US" sz="1200" dirty="0"/>
              <a:t>(2, 3, </a:t>
            </a:r>
            <a:r>
              <a:rPr lang="en-US" sz="1200" dirty="0" err="1"/>
              <a:t>figsize</a:t>
            </a:r>
            <a:r>
              <a:rPr lang="en-US" sz="1200" dirty="0"/>
              <a:t>=(18, 10))</a:t>
            </a:r>
          </a:p>
          <a:p>
            <a:endParaRPr lang="en-US" sz="1200" dirty="0"/>
          </a:p>
          <a:p>
            <a:r>
              <a:rPr lang="en-US" sz="1200" dirty="0" err="1"/>
              <a:t>fig.suptitle</a:t>
            </a:r>
            <a:r>
              <a:rPr lang="en-US" sz="1200" dirty="0"/>
              <a:t>(</a:t>
            </a:r>
          </a:p>
          <a:p>
            <a:r>
              <a:rPr lang="en-US" sz="1200" dirty="0"/>
              <a:t>    "Customer Sentiment &amp; Service Experience Dashboard",</a:t>
            </a:r>
          </a:p>
          <a:p>
            <a:r>
              <a:rPr lang="en-US" sz="1200" dirty="0"/>
              <a:t>    </a:t>
            </a:r>
            <a:r>
              <a:rPr lang="en-US" sz="1200" dirty="0" err="1"/>
              <a:t>fontsize</a:t>
            </a:r>
            <a:r>
              <a:rPr lang="en-US" sz="1200" dirty="0"/>
              <a:t>=16,</a:t>
            </a:r>
          </a:p>
          <a:p>
            <a:r>
              <a:rPr lang="en-US" sz="1200" dirty="0"/>
              <a:t>    </a:t>
            </a:r>
            <a:r>
              <a:rPr lang="en-US" sz="1200" dirty="0" err="1"/>
              <a:t>fontweight</a:t>
            </a:r>
            <a:r>
              <a:rPr lang="en-US" sz="1200" dirty="0"/>
              <a:t>='bold'</a:t>
            </a:r>
          </a:p>
          <a:p>
            <a:r>
              <a:rPr lang="en-US" sz="1200" dirty="0"/>
              <a:t>)</a:t>
            </a:r>
          </a:p>
          <a:p>
            <a:endParaRPr lang="en-US" sz="1200" dirty="0"/>
          </a:p>
          <a:p>
            <a:r>
              <a:rPr lang="en-US" sz="1200" dirty="0"/>
              <a:t># =========================</a:t>
            </a:r>
          </a:p>
          <a:p>
            <a:r>
              <a:rPr lang="en-US" sz="1200" dirty="0"/>
              <a:t># Plot 1: Sentiment Distribution</a:t>
            </a:r>
          </a:p>
          <a:p>
            <a:r>
              <a:rPr lang="en-US" sz="1200" dirty="0"/>
              <a:t># =========================</a:t>
            </a:r>
          </a:p>
          <a:p>
            <a:r>
              <a:rPr lang="en-US" sz="1200" dirty="0" err="1"/>
              <a:t>sentiment_counts</a:t>
            </a:r>
            <a:r>
              <a:rPr lang="en-US" sz="1200" dirty="0"/>
              <a:t> = </a:t>
            </a:r>
            <a:r>
              <a:rPr lang="en-US" sz="1200" dirty="0" err="1"/>
              <a:t>df</a:t>
            </a:r>
            <a:r>
              <a:rPr lang="en-US" sz="1200" dirty="0"/>
              <a:t>['sentiment'].</a:t>
            </a:r>
            <a:r>
              <a:rPr lang="en-US" sz="1200" dirty="0" err="1"/>
              <a:t>value_counts</a:t>
            </a:r>
            <a:r>
              <a:rPr lang="en-US" sz="1200" dirty="0"/>
              <a:t>()</a:t>
            </a:r>
          </a:p>
          <a:p>
            <a:r>
              <a:rPr lang="en-US" sz="1200" dirty="0" err="1"/>
              <a:t>total_sentiments</a:t>
            </a:r>
            <a:r>
              <a:rPr lang="en-US" sz="1200" dirty="0"/>
              <a:t> = </a:t>
            </a:r>
            <a:r>
              <a:rPr lang="en-US" sz="1200" dirty="0" err="1"/>
              <a:t>sentiment_counts.sum</a:t>
            </a:r>
            <a:r>
              <a:rPr lang="en-US" sz="1200" dirty="0"/>
              <a:t>()</a:t>
            </a:r>
          </a:p>
          <a:p>
            <a:endParaRPr lang="en-US" sz="1200" dirty="0"/>
          </a:p>
          <a:p>
            <a:r>
              <a:rPr lang="en-US" sz="1200" dirty="0"/>
              <a:t>axes[0, 0].bar(</a:t>
            </a:r>
          </a:p>
          <a:p>
            <a:r>
              <a:rPr lang="en-US" sz="1200" dirty="0"/>
              <a:t>    </a:t>
            </a:r>
            <a:r>
              <a:rPr lang="en-US" sz="1200" dirty="0" err="1"/>
              <a:t>sentiment_counts.index</a:t>
            </a:r>
            <a:r>
              <a:rPr lang="en-US" sz="1200" dirty="0"/>
              <a:t>,</a:t>
            </a:r>
          </a:p>
          <a:p>
            <a:r>
              <a:rPr lang="en-US" sz="1200" dirty="0"/>
              <a:t>    </a:t>
            </a:r>
            <a:r>
              <a:rPr lang="en-US" sz="1200" dirty="0" err="1"/>
              <a:t>sentiment_counts.values</a:t>
            </a:r>
            <a:r>
              <a:rPr lang="en-US" sz="1200" dirty="0"/>
              <a:t>,</a:t>
            </a:r>
          </a:p>
          <a:p>
            <a:r>
              <a:rPr lang="en-US" sz="1200" dirty="0"/>
              <a:t>    color=PRIMARY_BLUE</a:t>
            </a:r>
          </a:p>
          <a:p>
            <a:r>
              <a:rPr lang="en-US" sz="1200" dirty="0"/>
              <a:t>)</a:t>
            </a:r>
          </a:p>
          <a:p>
            <a:r>
              <a:rPr lang="en-US" sz="1200" dirty="0"/>
              <a:t>axes[0, 0].</a:t>
            </a:r>
            <a:r>
              <a:rPr lang="en-US" sz="1200" dirty="0" err="1"/>
              <a:t>set_title</a:t>
            </a:r>
            <a:r>
              <a:rPr lang="en-US" sz="1200" dirty="0"/>
              <a:t>("Sentiment Distribution")</a:t>
            </a:r>
          </a:p>
          <a:p>
            <a:r>
              <a:rPr lang="en-US" sz="1200" dirty="0"/>
              <a:t>axes[0, 0].</a:t>
            </a:r>
            <a:r>
              <a:rPr lang="en-US" sz="1200" dirty="0" err="1"/>
              <a:t>set_xlabel</a:t>
            </a:r>
            <a:r>
              <a:rPr lang="en-US" sz="1200" dirty="0"/>
              <a:t>("Sentiment")</a:t>
            </a:r>
          </a:p>
          <a:p>
            <a:r>
              <a:rPr lang="en-US" sz="1200" dirty="0"/>
              <a:t>axes[0, 0].</a:t>
            </a:r>
            <a:r>
              <a:rPr lang="en-US" sz="1200" dirty="0" err="1"/>
              <a:t>set_ylabel</a:t>
            </a:r>
            <a:r>
              <a:rPr lang="en-US" sz="1200" dirty="0"/>
              <a:t>("Count")</a:t>
            </a:r>
          </a:p>
          <a:p>
            <a:endParaRPr lang="en-US" sz="1200" dirty="0"/>
          </a:p>
          <a:p>
            <a:r>
              <a:rPr lang="en-US" sz="1200" dirty="0" err="1"/>
              <a:t>add_bar_labels</a:t>
            </a:r>
            <a:r>
              <a:rPr lang="en-US" sz="1200" dirty="0"/>
              <a:t>(axes[0, 0], total=</a:t>
            </a:r>
            <a:r>
              <a:rPr lang="en-US" sz="1200" dirty="0" err="1"/>
              <a:t>total_sentiments</a:t>
            </a:r>
            <a:r>
              <a:rPr lang="en-US" sz="1200" dirty="0"/>
              <a:t>)</a:t>
            </a:r>
          </a:p>
          <a:p>
            <a:endParaRPr lang="en-US" sz="1200" dirty="0"/>
          </a:p>
          <a:p>
            <a:endParaRPr lang="en-US" sz="1200" dirty="0"/>
          </a:p>
        </p:txBody>
      </p:sp>
      <p:sp>
        <p:nvSpPr>
          <p:cNvPr id="13" name="Text 13">
            <a:extLst>
              <a:ext uri="{FF2B5EF4-FFF2-40B4-BE49-F238E27FC236}">
                <a16:creationId xmlns:a16="http://schemas.microsoft.com/office/drawing/2014/main" id="{18EC9D35-F0A5-E2CD-4F78-054C041B95B0}"/>
              </a:ext>
            </a:extLst>
          </p:cNvPr>
          <p:cNvSpPr/>
          <p:nvPr/>
        </p:nvSpPr>
        <p:spPr>
          <a:xfrm>
            <a:off x="9623857" y="966839"/>
            <a:ext cx="4341097" cy="6914901"/>
          </a:xfrm>
          <a:prstGeom prst="rect">
            <a:avLst/>
          </a:prstGeom>
          <a:solidFill>
            <a:srgbClr val="19175B"/>
          </a:solidFill>
          <a:ln/>
        </p:spPr>
        <p:txBody>
          <a:bodyPr wrap="square" lIns="0" tIns="0" rIns="0" bIns="0" rtlCol="0" anchor="t"/>
          <a:lstStyle/>
          <a:p>
            <a:r>
              <a:rPr lang="en-US" sz="1200" dirty="0"/>
              <a:t># =========================</a:t>
            </a:r>
          </a:p>
          <a:p>
            <a:r>
              <a:rPr lang="en-US" sz="1200" dirty="0"/>
              <a:t># Plot 2: Average Rating by Sentiment</a:t>
            </a:r>
          </a:p>
          <a:p>
            <a:r>
              <a:rPr lang="en-US" sz="1200" dirty="0"/>
              <a:t># =========================</a:t>
            </a:r>
          </a:p>
          <a:p>
            <a:r>
              <a:rPr lang="en-US" sz="1200" dirty="0" err="1"/>
              <a:t>avg_rating</a:t>
            </a:r>
            <a:r>
              <a:rPr lang="en-US" sz="1200" dirty="0"/>
              <a:t> = </a:t>
            </a:r>
            <a:r>
              <a:rPr lang="en-US" sz="1200" dirty="0" err="1"/>
              <a:t>df.groupby</a:t>
            </a:r>
            <a:r>
              <a:rPr lang="en-US" sz="1200" dirty="0"/>
              <a:t>('sentiment')['</a:t>
            </a:r>
            <a:r>
              <a:rPr lang="en-US" sz="1200" dirty="0" err="1"/>
              <a:t>customer_rating</a:t>
            </a:r>
            <a:r>
              <a:rPr lang="en-US" sz="1200" dirty="0"/>
              <a:t>'].mean()</a:t>
            </a:r>
          </a:p>
          <a:p>
            <a:endParaRPr lang="en-US" sz="1200" dirty="0"/>
          </a:p>
          <a:p>
            <a:r>
              <a:rPr lang="en-US" sz="1200" dirty="0"/>
              <a:t>axes[0, 1].</a:t>
            </a:r>
            <a:r>
              <a:rPr lang="en-US" sz="1200" dirty="0" err="1"/>
              <a:t>barh</a:t>
            </a:r>
            <a:r>
              <a:rPr lang="en-US" sz="1200" dirty="0"/>
              <a:t>(</a:t>
            </a:r>
          </a:p>
          <a:p>
            <a:r>
              <a:rPr lang="en-US" sz="1200" dirty="0"/>
              <a:t>    </a:t>
            </a:r>
            <a:r>
              <a:rPr lang="en-US" sz="1200" dirty="0" err="1"/>
              <a:t>avg_rating.index</a:t>
            </a:r>
            <a:r>
              <a:rPr lang="en-US" sz="1200" dirty="0"/>
              <a:t>,</a:t>
            </a:r>
          </a:p>
          <a:p>
            <a:r>
              <a:rPr lang="en-US" sz="1200" dirty="0"/>
              <a:t>    </a:t>
            </a:r>
            <a:r>
              <a:rPr lang="en-US" sz="1200" dirty="0" err="1"/>
              <a:t>avg_rating.values</a:t>
            </a:r>
            <a:r>
              <a:rPr lang="en-US" sz="1200" dirty="0"/>
              <a:t>,</a:t>
            </a:r>
          </a:p>
          <a:p>
            <a:r>
              <a:rPr lang="en-US" sz="1200" dirty="0"/>
              <a:t>    color=SKY_BLUE</a:t>
            </a:r>
          </a:p>
          <a:p>
            <a:r>
              <a:rPr lang="en-US" sz="1200" dirty="0"/>
              <a:t>)</a:t>
            </a:r>
          </a:p>
          <a:p>
            <a:r>
              <a:rPr lang="en-US" sz="1200" dirty="0"/>
              <a:t>axes[0, 1].</a:t>
            </a:r>
            <a:r>
              <a:rPr lang="en-US" sz="1200" dirty="0" err="1"/>
              <a:t>set_title</a:t>
            </a:r>
            <a:r>
              <a:rPr lang="en-US" sz="1200" dirty="0"/>
              <a:t>("Average Rating by Sentiment")</a:t>
            </a:r>
          </a:p>
          <a:p>
            <a:r>
              <a:rPr lang="en-US" sz="1200" dirty="0"/>
              <a:t>axes[0, 1].</a:t>
            </a:r>
            <a:r>
              <a:rPr lang="en-US" sz="1200" dirty="0" err="1"/>
              <a:t>set_xlabel</a:t>
            </a:r>
            <a:r>
              <a:rPr lang="en-US" sz="1200" dirty="0"/>
              <a:t>("Rating")</a:t>
            </a:r>
          </a:p>
          <a:p>
            <a:r>
              <a:rPr lang="en-US" sz="1200" dirty="0"/>
              <a:t>axes[0, 1].</a:t>
            </a:r>
            <a:r>
              <a:rPr lang="en-US" sz="1200" dirty="0" err="1"/>
              <a:t>set_ylabel</a:t>
            </a:r>
            <a:r>
              <a:rPr lang="en-US" sz="1200" dirty="0"/>
              <a:t>("Sentiment")</a:t>
            </a:r>
          </a:p>
          <a:p>
            <a:endParaRPr lang="en-US" sz="1200" dirty="0"/>
          </a:p>
          <a:p>
            <a:r>
              <a:rPr lang="en-US" sz="1200" dirty="0"/>
              <a:t>for bar in axes[0, 1].containers[0]:</a:t>
            </a:r>
          </a:p>
          <a:p>
            <a:r>
              <a:rPr lang="en-US" sz="1200" dirty="0"/>
              <a:t>    width = </a:t>
            </a:r>
            <a:r>
              <a:rPr lang="en-US" sz="1200" dirty="0" err="1"/>
              <a:t>bar.get_width</a:t>
            </a:r>
            <a:r>
              <a:rPr lang="en-US" sz="1200" dirty="0"/>
              <a:t>()</a:t>
            </a:r>
          </a:p>
          <a:p>
            <a:r>
              <a:rPr lang="en-US" sz="1200" dirty="0"/>
              <a:t>    axes[0, 1].annotate(</a:t>
            </a:r>
          </a:p>
          <a:p>
            <a:r>
              <a:rPr lang="en-US" sz="1200" dirty="0"/>
              <a:t>        f"{width:.2f}",</a:t>
            </a:r>
          </a:p>
          <a:p>
            <a:r>
              <a:rPr lang="en-US" sz="1200" dirty="0"/>
              <a:t>        (width, </a:t>
            </a:r>
            <a:r>
              <a:rPr lang="en-US" sz="1200" dirty="0" err="1"/>
              <a:t>bar.get_y</a:t>
            </a:r>
            <a:r>
              <a:rPr lang="en-US" sz="1200" dirty="0"/>
              <a:t>() + </a:t>
            </a:r>
            <a:r>
              <a:rPr lang="en-US" sz="1200" dirty="0" err="1"/>
              <a:t>bar.get_height</a:t>
            </a:r>
            <a:r>
              <a:rPr lang="en-US" sz="1200" dirty="0"/>
              <a:t>() / 2),</a:t>
            </a:r>
          </a:p>
          <a:p>
            <a:r>
              <a:rPr lang="en-US" sz="1200" dirty="0"/>
              <a:t>        </a:t>
            </a:r>
            <a:r>
              <a:rPr lang="en-US" sz="1200" dirty="0" err="1"/>
              <a:t>va</a:t>
            </a:r>
            <a:r>
              <a:rPr lang="en-US" sz="1200" dirty="0"/>
              <a:t>='center',</a:t>
            </a:r>
          </a:p>
          <a:p>
            <a:r>
              <a:rPr lang="en-US" sz="1200" dirty="0"/>
              <a:t>        ha='left',</a:t>
            </a:r>
          </a:p>
          <a:p>
            <a:r>
              <a:rPr lang="en-US" sz="1200" dirty="0"/>
              <a:t>        </a:t>
            </a:r>
            <a:r>
              <a:rPr lang="en-US" sz="1200" dirty="0" err="1"/>
              <a:t>fontsize</a:t>
            </a:r>
            <a:r>
              <a:rPr lang="en-US" sz="1200" dirty="0"/>
              <a:t>=9,</a:t>
            </a:r>
          </a:p>
          <a:p>
            <a:r>
              <a:rPr lang="en-US" sz="1200" dirty="0"/>
              <a:t>        </a:t>
            </a:r>
            <a:r>
              <a:rPr lang="en-US" sz="1200" dirty="0" err="1"/>
              <a:t>xytext</a:t>
            </a:r>
            <a:r>
              <a:rPr lang="en-US" sz="1200" dirty="0"/>
              <a:t>=(4, 0),</a:t>
            </a:r>
          </a:p>
          <a:p>
            <a:r>
              <a:rPr lang="en-US" sz="1200" dirty="0"/>
              <a:t>        </a:t>
            </a:r>
            <a:r>
              <a:rPr lang="en-US" sz="1200" dirty="0" err="1"/>
              <a:t>textcoords</a:t>
            </a:r>
            <a:r>
              <a:rPr lang="en-US" sz="1200" dirty="0"/>
              <a:t>='offset points'</a:t>
            </a:r>
          </a:p>
          <a:p>
            <a:r>
              <a:rPr lang="en-US" sz="1200" dirty="0"/>
              <a:t>    )</a:t>
            </a:r>
          </a:p>
        </p:txBody>
      </p:sp>
    </p:spTree>
    <p:extLst>
      <p:ext uri="{BB962C8B-B14F-4D97-AF65-F5344CB8AC3E}">
        <p14:creationId xmlns:p14="http://schemas.microsoft.com/office/powerpoint/2010/main" val="25592076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2">
            <a:extLst>
              <a:ext uri="{FF2B5EF4-FFF2-40B4-BE49-F238E27FC236}">
                <a16:creationId xmlns:a16="http://schemas.microsoft.com/office/drawing/2014/main" id="{7523B8E5-C02E-44AC-7CD3-E3007621949F}"/>
              </a:ext>
            </a:extLst>
          </p:cNvPr>
          <p:cNvSpPr/>
          <p:nvPr/>
        </p:nvSpPr>
        <p:spPr>
          <a:xfrm>
            <a:off x="341115" y="264131"/>
            <a:ext cx="13944360" cy="7691239"/>
          </a:xfrm>
          <a:prstGeom prst="roundRect">
            <a:avLst>
              <a:gd name="adj" fmla="val 307"/>
            </a:avLst>
          </a:prstGeom>
          <a:solidFill>
            <a:srgbClr val="191740"/>
          </a:solidFill>
          <a:ln/>
        </p:spPr>
        <p:txBody>
          <a:bodyPr/>
          <a:lstStyle/>
          <a:p>
            <a:endParaRPr lang="en-US"/>
          </a:p>
        </p:txBody>
      </p:sp>
      <p:sp>
        <p:nvSpPr>
          <p:cNvPr id="5" name="Text 13">
            <a:extLst>
              <a:ext uri="{FF2B5EF4-FFF2-40B4-BE49-F238E27FC236}">
                <a16:creationId xmlns:a16="http://schemas.microsoft.com/office/drawing/2014/main" id="{E438F89F-56CC-82F6-739A-F1AA368B1506}"/>
              </a:ext>
            </a:extLst>
          </p:cNvPr>
          <p:cNvSpPr/>
          <p:nvPr/>
        </p:nvSpPr>
        <p:spPr>
          <a:xfrm>
            <a:off x="641389" y="496434"/>
            <a:ext cx="4341097" cy="7285516"/>
          </a:xfrm>
          <a:prstGeom prst="rect">
            <a:avLst/>
          </a:prstGeom>
          <a:solidFill>
            <a:srgbClr val="19175B"/>
          </a:solidFill>
          <a:ln/>
        </p:spPr>
        <p:txBody>
          <a:bodyPr wrap="square" lIns="0" tIns="0" rIns="0" bIns="0" rtlCol="0" anchor="t"/>
          <a:lstStyle/>
          <a:p>
            <a:r>
              <a:rPr lang="en-US" sz="1200" dirty="0"/>
              <a:t># =========================</a:t>
            </a:r>
          </a:p>
          <a:p>
            <a:r>
              <a:rPr lang="en-US" sz="1200" dirty="0"/>
              <a:t># Plot 3: Average Response Time by Sentiment</a:t>
            </a:r>
          </a:p>
          <a:p>
            <a:r>
              <a:rPr lang="en-US" sz="1200" dirty="0"/>
              <a:t># =========================</a:t>
            </a:r>
          </a:p>
          <a:p>
            <a:r>
              <a:rPr lang="en-US" sz="1200" dirty="0" err="1"/>
              <a:t>avg_response</a:t>
            </a:r>
            <a:r>
              <a:rPr lang="en-US" sz="1200" dirty="0"/>
              <a:t> = </a:t>
            </a:r>
            <a:r>
              <a:rPr lang="en-US" sz="1200" dirty="0" err="1"/>
              <a:t>df.groupby</a:t>
            </a:r>
            <a:r>
              <a:rPr lang="en-US" sz="1200" dirty="0"/>
              <a:t>('sentiment')['</a:t>
            </a:r>
            <a:r>
              <a:rPr lang="en-US" sz="1200" dirty="0" err="1"/>
              <a:t>response_time_hours</a:t>
            </a:r>
            <a:r>
              <a:rPr lang="en-US" sz="1200" dirty="0"/>
              <a:t>'].mean()</a:t>
            </a:r>
          </a:p>
          <a:p>
            <a:endParaRPr lang="en-US" sz="1200" dirty="0"/>
          </a:p>
          <a:p>
            <a:r>
              <a:rPr lang="en-US" sz="1200" dirty="0"/>
              <a:t>axes[0, 2].bar(</a:t>
            </a:r>
          </a:p>
          <a:p>
            <a:r>
              <a:rPr lang="en-US" sz="1200" dirty="0"/>
              <a:t>    </a:t>
            </a:r>
            <a:r>
              <a:rPr lang="en-US" sz="1200" dirty="0" err="1"/>
              <a:t>avg_response.index</a:t>
            </a:r>
            <a:r>
              <a:rPr lang="en-US" sz="1200" dirty="0"/>
              <a:t>,</a:t>
            </a:r>
          </a:p>
          <a:p>
            <a:r>
              <a:rPr lang="en-US" sz="1200" dirty="0"/>
              <a:t>    </a:t>
            </a:r>
            <a:r>
              <a:rPr lang="en-US" sz="1200" dirty="0" err="1"/>
              <a:t>avg_response.values</a:t>
            </a:r>
            <a:r>
              <a:rPr lang="en-US" sz="1200" dirty="0"/>
              <a:t>,</a:t>
            </a:r>
          </a:p>
          <a:p>
            <a:r>
              <a:rPr lang="en-US" sz="1200" dirty="0"/>
              <a:t>    color=DARK_BLUE</a:t>
            </a:r>
          </a:p>
          <a:p>
            <a:r>
              <a:rPr lang="en-US" sz="1200" dirty="0"/>
              <a:t>)</a:t>
            </a:r>
          </a:p>
          <a:p>
            <a:r>
              <a:rPr lang="en-US" sz="1200" dirty="0"/>
              <a:t>axes[0, 2].</a:t>
            </a:r>
            <a:r>
              <a:rPr lang="en-US" sz="1200" dirty="0" err="1"/>
              <a:t>set_title</a:t>
            </a:r>
            <a:r>
              <a:rPr lang="en-US" sz="1200" dirty="0"/>
              <a:t>("Avg Response Time by Sentiment")</a:t>
            </a:r>
          </a:p>
          <a:p>
            <a:r>
              <a:rPr lang="en-US" sz="1200" dirty="0"/>
              <a:t>axes[0, 2].</a:t>
            </a:r>
            <a:r>
              <a:rPr lang="en-US" sz="1200" dirty="0" err="1"/>
              <a:t>set_xlabel</a:t>
            </a:r>
            <a:r>
              <a:rPr lang="en-US" sz="1200" dirty="0"/>
              <a:t>("Sentiment")</a:t>
            </a:r>
          </a:p>
          <a:p>
            <a:r>
              <a:rPr lang="en-US" sz="1200" dirty="0"/>
              <a:t>axes[0, 2].</a:t>
            </a:r>
            <a:r>
              <a:rPr lang="en-US" sz="1200" dirty="0" err="1"/>
              <a:t>set_ylabel</a:t>
            </a:r>
            <a:r>
              <a:rPr lang="en-US" sz="1200" dirty="0"/>
              <a:t>("Hours")</a:t>
            </a:r>
          </a:p>
          <a:p>
            <a:endParaRPr lang="en-US" sz="1200" dirty="0"/>
          </a:p>
          <a:p>
            <a:r>
              <a:rPr lang="en-US" sz="1200" dirty="0" err="1"/>
              <a:t>add_bar_labels</a:t>
            </a:r>
            <a:r>
              <a:rPr lang="en-US" sz="1200" dirty="0"/>
              <a:t>(axes[0, 2])</a:t>
            </a:r>
          </a:p>
          <a:p>
            <a:endParaRPr lang="en-US" sz="1200" dirty="0"/>
          </a:p>
          <a:p>
            <a:r>
              <a:rPr lang="en-US" sz="1200" dirty="0"/>
              <a:t># =========================</a:t>
            </a:r>
          </a:p>
          <a:p>
            <a:r>
              <a:rPr lang="en-US" sz="1200" dirty="0"/>
              <a:t># Plot 4: Issue Resolution Share</a:t>
            </a:r>
          </a:p>
          <a:p>
            <a:r>
              <a:rPr lang="en-US" sz="1200" dirty="0"/>
              <a:t># =========================</a:t>
            </a:r>
          </a:p>
          <a:p>
            <a:r>
              <a:rPr lang="en-US" sz="1200" dirty="0" err="1"/>
              <a:t>resolution_counts</a:t>
            </a:r>
            <a:r>
              <a:rPr lang="en-US" sz="1200" dirty="0"/>
              <a:t> = </a:t>
            </a:r>
            <a:r>
              <a:rPr lang="en-US" sz="1200" dirty="0" err="1"/>
              <a:t>df</a:t>
            </a:r>
            <a:r>
              <a:rPr lang="en-US" sz="1200" dirty="0"/>
              <a:t>['</a:t>
            </a:r>
            <a:r>
              <a:rPr lang="en-US" sz="1200" dirty="0" err="1"/>
              <a:t>issue_resolved</a:t>
            </a:r>
            <a:r>
              <a:rPr lang="en-US" sz="1200" dirty="0"/>
              <a:t>'].</a:t>
            </a:r>
            <a:r>
              <a:rPr lang="en-US" sz="1200" dirty="0" err="1"/>
              <a:t>value_counts</a:t>
            </a:r>
            <a:r>
              <a:rPr lang="en-US" sz="1200" dirty="0"/>
              <a:t>()</a:t>
            </a:r>
          </a:p>
          <a:p>
            <a:endParaRPr lang="en-US" sz="1200" dirty="0"/>
          </a:p>
          <a:p>
            <a:r>
              <a:rPr lang="en-US" sz="1200" dirty="0"/>
              <a:t>axes[1, 0].pie(</a:t>
            </a:r>
          </a:p>
          <a:p>
            <a:r>
              <a:rPr lang="en-US" sz="1200" dirty="0"/>
              <a:t>    </a:t>
            </a:r>
            <a:r>
              <a:rPr lang="en-US" sz="1200" dirty="0" err="1"/>
              <a:t>resolution_counts.values</a:t>
            </a:r>
            <a:r>
              <a:rPr lang="en-US" sz="1200" dirty="0"/>
              <a:t>,</a:t>
            </a:r>
          </a:p>
          <a:p>
            <a:r>
              <a:rPr lang="en-US" sz="1200" dirty="0"/>
              <a:t>    labels=</a:t>
            </a:r>
            <a:r>
              <a:rPr lang="en-US" sz="1200" dirty="0" err="1"/>
              <a:t>resolution_counts.index</a:t>
            </a:r>
            <a:r>
              <a:rPr lang="en-US" sz="1200" dirty="0"/>
              <a:t>,</a:t>
            </a:r>
          </a:p>
          <a:p>
            <a:r>
              <a:rPr lang="en-US" sz="1200" dirty="0"/>
              <a:t>    </a:t>
            </a:r>
            <a:r>
              <a:rPr lang="en-US" sz="1200" dirty="0" err="1"/>
              <a:t>autopct</a:t>
            </a:r>
            <a:r>
              <a:rPr lang="en-US" sz="1200" dirty="0"/>
              <a:t>='%1.1f%%',</a:t>
            </a:r>
          </a:p>
          <a:p>
            <a:r>
              <a:rPr lang="en-US" sz="1200" dirty="0"/>
              <a:t>    </a:t>
            </a:r>
            <a:r>
              <a:rPr lang="en-US" sz="1200" dirty="0" err="1"/>
              <a:t>startangle</a:t>
            </a:r>
            <a:r>
              <a:rPr lang="en-US" sz="1200" dirty="0"/>
              <a:t>=90,</a:t>
            </a:r>
          </a:p>
          <a:p>
            <a:r>
              <a:rPr lang="en-US" sz="1200" dirty="0"/>
              <a:t>    colors=[PRIMARY_BLUE, LIGHT_BLUE],</a:t>
            </a:r>
          </a:p>
          <a:p>
            <a:r>
              <a:rPr lang="en-US" sz="1200" dirty="0"/>
              <a:t>    </a:t>
            </a:r>
            <a:r>
              <a:rPr lang="en-US" sz="1200" dirty="0" err="1"/>
              <a:t>wedgeprops</a:t>
            </a:r>
            <a:r>
              <a:rPr lang="en-US" sz="1200" dirty="0"/>
              <a:t>={'</a:t>
            </a:r>
            <a:r>
              <a:rPr lang="en-US" sz="1200" dirty="0" err="1"/>
              <a:t>edgecolor</a:t>
            </a:r>
            <a:r>
              <a:rPr lang="en-US" sz="1200" dirty="0"/>
              <a:t>': 'white'}</a:t>
            </a:r>
          </a:p>
          <a:p>
            <a:r>
              <a:rPr lang="en-US" sz="1200" dirty="0"/>
              <a:t>)</a:t>
            </a:r>
          </a:p>
          <a:p>
            <a:r>
              <a:rPr lang="en-US" sz="1200" dirty="0"/>
              <a:t>axes[1, 0].</a:t>
            </a:r>
            <a:r>
              <a:rPr lang="en-US" sz="1200" dirty="0" err="1"/>
              <a:t>set_title</a:t>
            </a:r>
            <a:r>
              <a:rPr lang="en-US" sz="1200" dirty="0"/>
              <a:t>("Issue Resolution Share")</a:t>
            </a:r>
          </a:p>
        </p:txBody>
      </p:sp>
      <p:sp>
        <p:nvSpPr>
          <p:cNvPr id="6" name="Text 13">
            <a:extLst>
              <a:ext uri="{FF2B5EF4-FFF2-40B4-BE49-F238E27FC236}">
                <a16:creationId xmlns:a16="http://schemas.microsoft.com/office/drawing/2014/main" id="{D3C89EF2-CA6D-C393-DDCA-6F741B92084F}"/>
              </a:ext>
            </a:extLst>
          </p:cNvPr>
          <p:cNvSpPr/>
          <p:nvPr/>
        </p:nvSpPr>
        <p:spPr>
          <a:xfrm>
            <a:off x="6150888" y="799381"/>
            <a:ext cx="5048487" cy="7285517"/>
          </a:xfrm>
          <a:prstGeom prst="rect">
            <a:avLst/>
          </a:prstGeom>
          <a:noFill/>
          <a:ln/>
        </p:spPr>
        <p:txBody>
          <a:bodyPr wrap="square" lIns="0" tIns="0" rIns="0" bIns="0" rtlCol="0" anchor="t"/>
          <a:lstStyle/>
          <a:p>
            <a:endParaRPr lang="en-US" sz="1200" dirty="0"/>
          </a:p>
        </p:txBody>
      </p:sp>
      <p:sp>
        <p:nvSpPr>
          <p:cNvPr id="7" name="Text 13">
            <a:extLst>
              <a:ext uri="{FF2B5EF4-FFF2-40B4-BE49-F238E27FC236}">
                <a16:creationId xmlns:a16="http://schemas.microsoft.com/office/drawing/2014/main" id="{32E1678B-8287-6D8F-A114-0EBC4A5795BC}"/>
              </a:ext>
            </a:extLst>
          </p:cNvPr>
          <p:cNvSpPr/>
          <p:nvPr/>
        </p:nvSpPr>
        <p:spPr>
          <a:xfrm>
            <a:off x="5130360" y="496434"/>
            <a:ext cx="4341097" cy="7301577"/>
          </a:xfrm>
          <a:prstGeom prst="rect">
            <a:avLst/>
          </a:prstGeom>
          <a:solidFill>
            <a:srgbClr val="19175B"/>
          </a:solidFill>
          <a:ln/>
        </p:spPr>
        <p:txBody>
          <a:bodyPr wrap="square" lIns="0" tIns="0" rIns="0" bIns="0" rtlCol="0" anchor="t"/>
          <a:lstStyle/>
          <a:p>
            <a:r>
              <a:rPr lang="en-US" sz="1200" dirty="0"/>
              <a:t># =========================</a:t>
            </a:r>
          </a:p>
          <a:p>
            <a:r>
              <a:rPr lang="en-US" sz="1200" dirty="0"/>
              <a:t># Plot 5: Complaint vs Sentiment</a:t>
            </a:r>
          </a:p>
          <a:p>
            <a:r>
              <a:rPr lang="en-US" sz="1200" dirty="0"/>
              <a:t># =========================</a:t>
            </a:r>
          </a:p>
          <a:p>
            <a:r>
              <a:rPr lang="en-US" sz="1200" dirty="0" err="1"/>
              <a:t>complaint_sentiment</a:t>
            </a:r>
            <a:r>
              <a:rPr lang="en-US" sz="1200" dirty="0"/>
              <a:t> = </a:t>
            </a:r>
            <a:r>
              <a:rPr lang="en-US" sz="1200" dirty="0" err="1"/>
              <a:t>pd.crosstab</a:t>
            </a:r>
            <a:r>
              <a:rPr lang="en-US" sz="1200" dirty="0"/>
              <a:t>(</a:t>
            </a:r>
          </a:p>
          <a:p>
            <a:r>
              <a:rPr lang="en-US" sz="1200" dirty="0"/>
              <a:t>    </a:t>
            </a:r>
            <a:r>
              <a:rPr lang="en-US" sz="1200" dirty="0" err="1"/>
              <a:t>df</a:t>
            </a:r>
            <a:r>
              <a:rPr lang="en-US" sz="1200" dirty="0"/>
              <a:t>['</a:t>
            </a:r>
            <a:r>
              <a:rPr lang="en-US" sz="1200" dirty="0" err="1"/>
              <a:t>complaint_registered</a:t>
            </a:r>
            <a:r>
              <a:rPr lang="en-US" sz="1200" dirty="0"/>
              <a:t>'],</a:t>
            </a:r>
          </a:p>
          <a:p>
            <a:r>
              <a:rPr lang="en-US" sz="1200" dirty="0"/>
              <a:t>    </a:t>
            </a:r>
            <a:r>
              <a:rPr lang="en-US" sz="1200" dirty="0" err="1"/>
              <a:t>df</a:t>
            </a:r>
            <a:r>
              <a:rPr lang="en-US" sz="1200" dirty="0"/>
              <a:t>['sentiment']</a:t>
            </a:r>
          </a:p>
          <a:p>
            <a:r>
              <a:rPr lang="en-US" sz="1200" dirty="0"/>
              <a:t>)</a:t>
            </a:r>
          </a:p>
          <a:p>
            <a:endParaRPr lang="en-US" sz="1200" dirty="0"/>
          </a:p>
          <a:p>
            <a:r>
              <a:rPr lang="en-US" sz="1200" dirty="0" err="1"/>
              <a:t>complaint_sentiment.plot</a:t>
            </a:r>
            <a:r>
              <a:rPr lang="en-US" sz="1200" dirty="0"/>
              <a:t>(</a:t>
            </a:r>
          </a:p>
          <a:p>
            <a:r>
              <a:rPr lang="en-US" sz="1200" dirty="0"/>
              <a:t>    kind='bar',</a:t>
            </a:r>
          </a:p>
          <a:p>
            <a:r>
              <a:rPr lang="en-US" sz="1200" dirty="0"/>
              <a:t>    stacked=True,</a:t>
            </a:r>
          </a:p>
          <a:p>
            <a:r>
              <a:rPr lang="en-US" sz="1200" dirty="0"/>
              <a:t>    ax=axes[1, 1],</a:t>
            </a:r>
          </a:p>
          <a:p>
            <a:r>
              <a:rPr lang="en-US" sz="1200" dirty="0"/>
              <a:t>    color=[PRIMARY_BLUE, SKY_BLUE, LIGHT_BLUE]</a:t>
            </a:r>
          </a:p>
          <a:p>
            <a:r>
              <a:rPr lang="en-US" sz="1200" dirty="0"/>
              <a:t>)</a:t>
            </a:r>
          </a:p>
          <a:p>
            <a:endParaRPr lang="en-US" sz="1200" dirty="0"/>
          </a:p>
          <a:p>
            <a:r>
              <a:rPr lang="en-US" sz="1200" dirty="0"/>
              <a:t>axes[1, 1].</a:t>
            </a:r>
            <a:r>
              <a:rPr lang="en-US" sz="1200" dirty="0" err="1"/>
              <a:t>set_title</a:t>
            </a:r>
            <a:r>
              <a:rPr lang="en-US" sz="1200" dirty="0"/>
              <a:t>("Complaint vs Sentiment")</a:t>
            </a:r>
          </a:p>
          <a:p>
            <a:r>
              <a:rPr lang="en-US" sz="1200" dirty="0"/>
              <a:t>axes[1, 1].</a:t>
            </a:r>
            <a:r>
              <a:rPr lang="en-US" sz="1200" dirty="0" err="1"/>
              <a:t>set_xlabel</a:t>
            </a:r>
            <a:r>
              <a:rPr lang="en-US" sz="1200" dirty="0"/>
              <a:t>("Complaint Registered")</a:t>
            </a:r>
          </a:p>
          <a:p>
            <a:r>
              <a:rPr lang="en-US" sz="1200" dirty="0"/>
              <a:t>axes[1, 1].</a:t>
            </a:r>
            <a:r>
              <a:rPr lang="en-US" sz="1200" dirty="0" err="1"/>
              <a:t>set_ylabel</a:t>
            </a:r>
            <a:r>
              <a:rPr lang="en-US" sz="1200" dirty="0"/>
              <a:t>("Count")</a:t>
            </a:r>
          </a:p>
          <a:p>
            <a:r>
              <a:rPr lang="en-US" sz="1200" dirty="0"/>
              <a:t>axes[1, 1].legend(title="Sentiment")</a:t>
            </a:r>
          </a:p>
          <a:p>
            <a:endParaRPr lang="en-US" sz="1200" dirty="0"/>
          </a:p>
          <a:p>
            <a:r>
              <a:rPr lang="en-US" sz="1200" dirty="0"/>
              <a:t>for container in axes[1, 1].containers:</a:t>
            </a:r>
          </a:p>
          <a:p>
            <a:r>
              <a:rPr lang="en-US" sz="1200" dirty="0"/>
              <a:t>    axes[1, 1].</a:t>
            </a:r>
            <a:r>
              <a:rPr lang="en-US" sz="1200" dirty="0" err="1"/>
              <a:t>bar_label</a:t>
            </a:r>
            <a:r>
              <a:rPr lang="en-US" sz="1200" dirty="0"/>
              <a:t>(container, </a:t>
            </a:r>
            <a:r>
              <a:rPr lang="en-US" sz="1200" dirty="0" err="1"/>
              <a:t>label_type</a:t>
            </a:r>
            <a:r>
              <a:rPr lang="en-US" sz="1200" dirty="0"/>
              <a:t>='center', </a:t>
            </a:r>
            <a:r>
              <a:rPr lang="en-US" sz="1200" dirty="0" err="1"/>
              <a:t>fontsize</a:t>
            </a:r>
            <a:r>
              <a:rPr lang="en-US" sz="1200" dirty="0"/>
              <a:t>=8)</a:t>
            </a:r>
          </a:p>
        </p:txBody>
      </p:sp>
      <p:sp>
        <p:nvSpPr>
          <p:cNvPr id="8" name="Text 13">
            <a:extLst>
              <a:ext uri="{FF2B5EF4-FFF2-40B4-BE49-F238E27FC236}">
                <a16:creationId xmlns:a16="http://schemas.microsoft.com/office/drawing/2014/main" id="{73A96FD3-7930-2279-3D94-E88C0BB0E23E}"/>
              </a:ext>
            </a:extLst>
          </p:cNvPr>
          <p:cNvSpPr/>
          <p:nvPr/>
        </p:nvSpPr>
        <p:spPr>
          <a:xfrm>
            <a:off x="9623857" y="496434"/>
            <a:ext cx="4341097" cy="7301577"/>
          </a:xfrm>
          <a:prstGeom prst="rect">
            <a:avLst/>
          </a:prstGeom>
          <a:solidFill>
            <a:srgbClr val="19175B"/>
          </a:solidFill>
          <a:ln/>
        </p:spPr>
        <p:txBody>
          <a:bodyPr wrap="square" lIns="0" tIns="0" rIns="0" bIns="0" rtlCol="0" anchor="t"/>
          <a:lstStyle/>
          <a:p>
            <a:r>
              <a:rPr lang="en-US" sz="1200" dirty="0"/>
              <a:t># =========================</a:t>
            </a:r>
          </a:p>
          <a:p>
            <a:r>
              <a:rPr lang="en-US" sz="1200" dirty="0"/>
              <a:t># Plot 6: Platform-wise Avg Response Time</a:t>
            </a:r>
          </a:p>
          <a:p>
            <a:r>
              <a:rPr lang="en-US" sz="1200" dirty="0"/>
              <a:t># =========================</a:t>
            </a:r>
          </a:p>
          <a:p>
            <a:r>
              <a:rPr lang="en-US" sz="1200" dirty="0" err="1"/>
              <a:t>platform_response</a:t>
            </a:r>
            <a:r>
              <a:rPr lang="en-US" sz="1200" dirty="0"/>
              <a:t> = </a:t>
            </a:r>
            <a:r>
              <a:rPr lang="en-US" sz="1200" dirty="0" err="1"/>
              <a:t>df.groupby</a:t>
            </a:r>
            <a:r>
              <a:rPr lang="en-US" sz="1200" dirty="0"/>
              <a:t>('platform')['</a:t>
            </a:r>
            <a:r>
              <a:rPr lang="en-US" sz="1200" dirty="0" err="1"/>
              <a:t>response_time_hours</a:t>
            </a:r>
            <a:r>
              <a:rPr lang="en-US" sz="1200" dirty="0"/>
              <a:t>'].mean()</a:t>
            </a:r>
          </a:p>
          <a:p>
            <a:endParaRPr lang="en-US" sz="1200" dirty="0"/>
          </a:p>
          <a:p>
            <a:r>
              <a:rPr lang="en-US" sz="1200" dirty="0"/>
              <a:t>axes[1, 2].plot(</a:t>
            </a:r>
          </a:p>
          <a:p>
            <a:r>
              <a:rPr lang="en-US" sz="1200" dirty="0"/>
              <a:t>    </a:t>
            </a:r>
            <a:r>
              <a:rPr lang="en-US" sz="1200" dirty="0" err="1"/>
              <a:t>platform_response.values</a:t>
            </a:r>
            <a:r>
              <a:rPr lang="en-US" sz="1200" dirty="0"/>
              <a:t>,</a:t>
            </a:r>
          </a:p>
          <a:p>
            <a:r>
              <a:rPr lang="en-US" sz="1200" dirty="0"/>
              <a:t>    </a:t>
            </a:r>
            <a:r>
              <a:rPr lang="en-US" sz="1200" dirty="0" err="1"/>
              <a:t>platform_response.index</a:t>
            </a:r>
            <a:r>
              <a:rPr lang="en-US" sz="1200" dirty="0"/>
              <a:t>,</a:t>
            </a:r>
          </a:p>
          <a:p>
            <a:r>
              <a:rPr lang="en-US" sz="1200" dirty="0"/>
              <a:t>    marker='o',</a:t>
            </a:r>
          </a:p>
          <a:p>
            <a:r>
              <a:rPr lang="en-US" sz="1200" dirty="0"/>
              <a:t>    linewidth=2,</a:t>
            </a:r>
          </a:p>
          <a:p>
            <a:r>
              <a:rPr lang="en-US" sz="1200" dirty="0"/>
              <a:t>    color=PRIMARY_BLUE</a:t>
            </a:r>
          </a:p>
          <a:p>
            <a:r>
              <a:rPr lang="en-US" sz="1200" dirty="0"/>
              <a:t>)</a:t>
            </a:r>
          </a:p>
          <a:p>
            <a:endParaRPr lang="en-US" sz="1200" dirty="0"/>
          </a:p>
          <a:p>
            <a:r>
              <a:rPr lang="en-US" sz="1200" dirty="0"/>
              <a:t>axes[1, 2].</a:t>
            </a:r>
            <a:r>
              <a:rPr lang="en-US" sz="1200" dirty="0" err="1"/>
              <a:t>set_title</a:t>
            </a:r>
            <a:r>
              <a:rPr lang="en-US" sz="1200" dirty="0"/>
              <a:t>("Platform-wise Avg Response Time")</a:t>
            </a:r>
          </a:p>
          <a:p>
            <a:r>
              <a:rPr lang="en-US" sz="1200" dirty="0"/>
              <a:t>axes[1, 2].</a:t>
            </a:r>
            <a:r>
              <a:rPr lang="en-US" sz="1200" dirty="0" err="1"/>
              <a:t>set_xlabel</a:t>
            </a:r>
            <a:r>
              <a:rPr lang="en-US" sz="1200" dirty="0"/>
              <a:t>("Hours")</a:t>
            </a:r>
          </a:p>
          <a:p>
            <a:r>
              <a:rPr lang="en-US" sz="1200" dirty="0"/>
              <a:t>axes[1, 2].</a:t>
            </a:r>
            <a:r>
              <a:rPr lang="en-US" sz="1200" dirty="0" err="1"/>
              <a:t>set_ylabel</a:t>
            </a:r>
            <a:r>
              <a:rPr lang="en-US" sz="1200" dirty="0"/>
              <a:t>("Platform")</a:t>
            </a:r>
          </a:p>
          <a:p>
            <a:r>
              <a:rPr lang="en-US" sz="1200" dirty="0"/>
              <a:t>axes[1, 2].grid(axis='x', </a:t>
            </a:r>
            <a:r>
              <a:rPr lang="en-US" sz="1200" dirty="0" err="1"/>
              <a:t>linestyle</a:t>
            </a:r>
            <a:r>
              <a:rPr lang="en-US" sz="1200" dirty="0"/>
              <a:t>='--', alpha=0.4)</a:t>
            </a:r>
          </a:p>
          <a:p>
            <a:endParaRPr lang="en-US" sz="1200" dirty="0"/>
          </a:p>
          <a:p>
            <a:r>
              <a:rPr lang="en-US" sz="1200" dirty="0"/>
              <a:t># =========================</a:t>
            </a:r>
          </a:p>
          <a:p>
            <a:r>
              <a:rPr lang="en-US" sz="1200" dirty="0"/>
              <a:t># Final Styling &amp; Layout</a:t>
            </a:r>
          </a:p>
          <a:p>
            <a:r>
              <a:rPr lang="en-US" sz="1200" dirty="0"/>
              <a:t># =========================</a:t>
            </a:r>
          </a:p>
          <a:p>
            <a:r>
              <a:rPr lang="en-US" sz="1200" dirty="0"/>
              <a:t>for ax in </a:t>
            </a:r>
            <a:r>
              <a:rPr lang="en-US" sz="1200" dirty="0" err="1"/>
              <a:t>axes.flat</a:t>
            </a:r>
            <a:r>
              <a:rPr lang="en-US" sz="1200" dirty="0"/>
              <a:t>:</a:t>
            </a:r>
          </a:p>
          <a:p>
            <a:r>
              <a:rPr lang="en-US" sz="1200" dirty="0"/>
              <a:t>    </a:t>
            </a:r>
            <a:r>
              <a:rPr lang="en-US" sz="1200" dirty="0" err="1"/>
              <a:t>ax.spines</a:t>
            </a:r>
            <a:r>
              <a:rPr lang="en-US" sz="1200" dirty="0"/>
              <a:t>['top'].</a:t>
            </a:r>
            <a:r>
              <a:rPr lang="en-US" sz="1200" dirty="0" err="1"/>
              <a:t>set_visible</a:t>
            </a:r>
            <a:r>
              <a:rPr lang="en-US" sz="1200" dirty="0"/>
              <a:t>(False)</a:t>
            </a:r>
          </a:p>
          <a:p>
            <a:r>
              <a:rPr lang="en-US" sz="1200" dirty="0"/>
              <a:t>    </a:t>
            </a:r>
            <a:r>
              <a:rPr lang="en-US" sz="1200" dirty="0" err="1"/>
              <a:t>ax.spines</a:t>
            </a:r>
            <a:r>
              <a:rPr lang="en-US" sz="1200" dirty="0"/>
              <a:t>['right'].</a:t>
            </a:r>
            <a:r>
              <a:rPr lang="en-US" sz="1200" dirty="0" err="1"/>
              <a:t>set_visible</a:t>
            </a:r>
            <a:r>
              <a:rPr lang="en-US" sz="1200" dirty="0"/>
              <a:t>(False)</a:t>
            </a:r>
          </a:p>
          <a:p>
            <a:endParaRPr lang="en-US" sz="1200" dirty="0"/>
          </a:p>
          <a:p>
            <a:r>
              <a:rPr lang="en-US" sz="1200" dirty="0" err="1"/>
              <a:t>plt.tight_layout</a:t>
            </a:r>
            <a:r>
              <a:rPr lang="en-US" sz="1200" dirty="0"/>
              <a:t>(</a:t>
            </a:r>
            <a:r>
              <a:rPr lang="en-US" sz="1200" dirty="0" err="1"/>
              <a:t>rect</a:t>
            </a:r>
            <a:r>
              <a:rPr lang="en-US" sz="1200" dirty="0"/>
              <a:t>=[0, 0, 1, 0.95])</a:t>
            </a:r>
          </a:p>
          <a:p>
            <a:r>
              <a:rPr lang="en-US" sz="1200" dirty="0" err="1"/>
              <a:t>plt.show</a:t>
            </a:r>
            <a:r>
              <a:rPr lang="en-US" sz="1200" dirty="0"/>
              <a:t>()</a:t>
            </a:r>
          </a:p>
        </p:txBody>
      </p:sp>
    </p:spTree>
    <p:extLst>
      <p:ext uri="{BB962C8B-B14F-4D97-AF65-F5344CB8AC3E}">
        <p14:creationId xmlns:p14="http://schemas.microsoft.com/office/powerpoint/2010/main" val="16194893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74DC494-743B-4BA4-A99D-38083FEB06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E7C19BD-3665-4B5A-BA53-873F0D7B2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14" y="576072"/>
            <a:ext cx="13485571" cy="707745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0EAB6F3F-5FD4-F233-C6BE-BE4D77CB42E8}"/>
              </a:ext>
            </a:extLst>
          </p:cNvPr>
          <p:cNvPicPr>
            <a:picLocks noChangeAspect="1"/>
          </p:cNvPicPr>
          <p:nvPr/>
        </p:nvPicPr>
        <p:blipFill>
          <a:blip r:embed="rId3"/>
          <a:stretch>
            <a:fillRect/>
          </a:stretch>
        </p:blipFill>
        <p:spPr>
          <a:xfrm>
            <a:off x="780760" y="520859"/>
            <a:ext cx="13068878" cy="7187882"/>
          </a:xfrm>
          <a:prstGeom prst="rect">
            <a:avLst/>
          </a:prstGeom>
        </p:spPr>
      </p:pic>
    </p:spTree>
    <p:extLst>
      <p:ext uri="{BB962C8B-B14F-4D97-AF65-F5344CB8AC3E}">
        <p14:creationId xmlns:p14="http://schemas.microsoft.com/office/powerpoint/2010/main" val="1268718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8670634E-03EB-52B6-5351-719C0E2598C7}"/>
              </a:ext>
            </a:extLst>
          </p:cNvPr>
          <p:cNvSpPr/>
          <p:nvPr/>
        </p:nvSpPr>
        <p:spPr>
          <a:xfrm>
            <a:off x="418861" y="1461597"/>
            <a:ext cx="1802368" cy="225266"/>
          </a:xfrm>
          <a:prstGeom prst="rect">
            <a:avLst/>
          </a:prstGeom>
          <a:noFill/>
          <a:ln/>
        </p:spPr>
        <p:txBody>
          <a:bodyPr wrap="none" lIns="0" tIns="0" rIns="0" bIns="0" rtlCol="0" anchor="t"/>
          <a:lstStyle/>
          <a:p>
            <a:r>
              <a:rPr lang="en-US" sz="2400" b="1" dirty="0">
                <a:solidFill>
                  <a:schemeClr val="tx2">
                    <a:lumMod val="75000"/>
                  </a:schemeClr>
                </a:solidFill>
                <a:latin typeface="Consolas" panose="020B0609020204030204" pitchFamily="49" charset="0"/>
              </a:rPr>
              <a:t>🔍 Key Insights</a:t>
            </a:r>
          </a:p>
        </p:txBody>
      </p:sp>
      <p:sp>
        <p:nvSpPr>
          <p:cNvPr id="3" name="Shape 1">
            <a:extLst>
              <a:ext uri="{FF2B5EF4-FFF2-40B4-BE49-F238E27FC236}">
                <a16:creationId xmlns:a16="http://schemas.microsoft.com/office/drawing/2014/main" id="{B24E3D17-14BB-2A0A-EB01-A6C5C6DC33E8}"/>
              </a:ext>
            </a:extLst>
          </p:cNvPr>
          <p:cNvSpPr/>
          <p:nvPr/>
        </p:nvSpPr>
        <p:spPr>
          <a:xfrm>
            <a:off x="418861" y="1964064"/>
            <a:ext cx="13792676" cy="5998836"/>
          </a:xfrm>
          <a:prstGeom prst="roundRect">
            <a:avLst>
              <a:gd name="adj" fmla="val 2579"/>
            </a:avLst>
          </a:prstGeom>
          <a:solidFill>
            <a:srgbClr val="191740"/>
          </a:solidFill>
          <a:ln/>
        </p:spPr>
        <p:txBody>
          <a:bodyPr/>
          <a:lstStyle/>
          <a:p>
            <a:endParaRPr lang="en-US" dirty="0"/>
          </a:p>
        </p:txBody>
      </p:sp>
      <p:sp>
        <p:nvSpPr>
          <p:cNvPr id="4" name="Text 3">
            <a:extLst>
              <a:ext uri="{FF2B5EF4-FFF2-40B4-BE49-F238E27FC236}">
                <a16:creationId xmlns:a16="http://schemas.microsoft.com/office/drawing/2014/main" id="{6DBA044E-237F-16D6-E95E-34128AF2DD65}"/>
              </a:ext>
            </a:extLst>
          </p:cNvPr>
          <p:cNvSpPr/>
          <p:nvPr/>
        </p:nvSpPr>
        <p:spPr>
          <a:xfrm>
            <a:off x="723900" y="2477457"/>
            <a:ext cx="13239750" cy="4972050"/>
          </a:xfrm>
          <a:prstGeom prst="rect">
            <a:avLst/>
          </a:prstGeom>
          <a:noFill/>
          <a:ln/>
        </p:spPr>
        <p:txBody>
          <a:bodyPr wrap="square" lIns="0" tIns="0" rIns="0" bIns="0" rtlCol="0" anchor="t"/>
          <a:lstStyle/>
          <a:p>
            <a:pPr>
              <a:lnSpc>
                <a:spcPct val="150000"/>
              </a:lnSpc>
            </a:pPr>
            <a:r>
              <a:rPr lang="en-US" sz="1600" dirty="0">
                <a:solidFill>
                  <a:srgbClr val="D9E1FF"/>
                </a:solidFill>
                <a:latin typeface="Consolas" pitchFamily="34" charset="0"/>
                <a:ea typeface="Consolas" pitchFamily="34" charset="-122"/>
                <a:cs typeface="Consolas" pitchFamily="34" charset="-120"/>
              </a:rPr>
              <a:t>1. Customers with positive sentiment generally provide higher ratings and experience faster response times.</a:t>
            </a:r>
          </a:p>
          <a:p>
            <a:pPr>
              <a:lnSpc>
                <a:spcPct val="150000"/>
              </a:lnSpc>
            </a:pPr>
            <a:r>
              <a:rPr lang="en-US" sz="1600" dirty="0">
                <a:solidFill>
                  <a:srgbClr val="D9E1FF"/>
                </a:solidFill>
                <a:latin typeface="Consolas" pitchFamily="34" charset="0"/>
                <a:ea typeface="Consolas" pitchFamily="34" charset="-122"/>
                <a:cs typeface="Consolas" pitchFamily="34" charset="-120"/>
              </a:rPr>
              <a:t>2. Negative sentiment is strongly associated with delayed response times and unresolved issues.</a:t>
            </a:r>
          </a:p>
          <a:p>
            <a:pPr>
              <a:lnSpc>
                <a:spcPct val="150000"/>
              </a:lnSpc>
            </a:pPr>
            <a:r>
              <a:rPr lang="en-US" sz="1600" dirty="0">
                <a:solidFill>
                  <a:srgbClr val="D9E1FF"/>
                </a:solidFill>
                <a:latin typeface="Consolas" pitchFamily="34" charset="0"/>
                <a:ea typeface="Consolas" pitchFamily="34" charset="-122"/>
                <a:cs typeface="Consolas" pitchFamily="34" charset="-120"/>
              </a:rPr>
              <a:t>3. A noticeable portion of customers show rating–sentiment misalignment, indicating hidden dissatisfaction or emotional bias.</a:t>
            </a:r>
          </a:p>
          <a:p>
            <a:pPr>
              <a:lnSpc>
                <a:spcPct val="150000"/>
              </a:lnSpc>
            </a:pPr>
            <a:r>
              <a:rPr lang="en-US" sz="1600" dirty="0">
                <a:solidFill>
                  <a:srgbClr val="D9E1FF"/>
                </a:solidFill>
                <a:latin typeface="Consolas" pitchFamily="34" charset="0"/>
                <a:ea typeface="Consolas" pitchFamily="34" charset="-122"/>
                <a:cs typeface="Consolas" pitchFamily="34" charset="-120"/>
              </a:rPr>
              <a:t>4. A significant percentage of negatively </a:t>
            </a:r>
            <a:r>
              <a:rPr lang="en-US" sz="1600" dirty="0" err="1">
                <a:solidFill>
                  <a:srgbClr val="D9E1FF"/>
                </a:solidFill>
                <a:latin typeface="Consolas" pitchFamily="34" charset="0"/>
                <a:ea typeface="Consolas" pitchFamily="34" charset="-122"/>
                <a:cs typeface="Consolas" pitchFamily="34" charset="-120"/>
              </a:rPr>
              <a:t>sentimented</a:t>
            </a:r>
            <a:r>
              <a:rPr lang="en-US" sz="1600" dirty="0">
                <a:solidFill>
                  <a:srgbClr val="D9E1FF"/>
                </a:solidFill>
                <a:latin typeface="Consolas" pitchFamily="34" charset="0"/>
                <a:ea typeface="Consolas" pitchFamily="34" charset="-122"/>
                <a:cs typeface="Consolas" pitchFamily="34" charset="-120"/>
              </a:rPr>
              <a:t> customers did not register complaints, highlighting silent dissatisfaction.</a:t>
            </a:r>
          </a:p>
          <a:p>
            <a:pPr>
              <a:lnSpc>
                <a:spcPct val="150000"/>
              </a:lnSpc>
            </a:pPr>
            <a:r>
              <a:rPr lang="en-US" sz="1600" dirty="0">
                <a:solidFill>
                  <a:srgbClr val="D9E1FF"/>
                </a:solidFill>
                <a:latin typeface="Consolas" pitchFamily="34" charset="0"/>
                <a:ea typeface="Consolas" pitchFamily="34" charset="-122"/>
                <a:cs typeface="Consolas" pitchFamily="34" charset="-120"/>
              </a:rPr>
              <a:t>5. Certain platforms and product categories experience higher response times along with higher negative sentiment.</a:t>
            </a:r>
          </a:p>
          <a:p>
            <a:pPr>
              <a:lnSpc>
                <a:spcPct val="150000"/>
              </a:lnSpc>
            </a:pPr>
            <a:r>
              <a:rPr lang="en-US" sz="1600" dirty="0">
                <a:solidFill>
                  <a:srgbClr val="D9E1FF"/>
                </a:solidFill>
                <a:latin typeface="Consolas" pitchFamily="34" charset="0"/>
                <a:ea typeface="Consolas" pitchFamily="34" charset="-122"/>
                <a:cs typeface="Consolas" pitchFamily="34" charset="-120"/>
              </a:rPr>
              <a:t>6. Customers whose issues were not resolved show a much higher probability of negative sentiment.</a:t>
            </a:r>
          </a:p>
          <a:p>
            <a:pPr>
              <a:lnSpc>
                <a:spcPct val="150000"/>
              </a:lnSpc>
            </a:pPr>
            <a:r>
              <a:rPr lang="en-US" sz="1600" dirty="0">
                <a:solidFill>
                  <a:srgbClr val="D9E1FF"/>
                </a:solidFill>
                <a:latin typeface="Consolas" pitchFamily="34" charset="0"/>
                <a:ea typeface="Consolas" pitchFamily="34" charset="-122"/>
                <a:cs typeface="Consolas" pitchFamily="34" charset="-120"/>
              </a:rPr>
              <a:t>7. The service risk score is highest for negative sentiment customers, validating the effectiveness of the risk model.</a:t>
            </a:r>
          </a:p>
          <a:p>
            <a:pPr>
              <a:lnSpc>
                <a:spcPct val="150000"/>
              </a:lnSpc>
            </a:pPr>
            <a:r>
              <a:rPr lang="en-US" sz="1600" dirty="0">
                <a:solidFill>
                  <a:srgbClr val="D9E1FF"/>
                </a:solidFill>
                <a:latin typeface="Consolas" pitchFamily="34" charset="0"/>
                <a:ea typeface="Consolas" pitchFamily="34" charset="-122"/>
                <a:cs typeface="Consolas" pitchFamily="34" charset="-120"/>
              </a:rPr>
              <a:t>8. Younger and older age groups respond differently to service delays, indicating age-based sensitivity.</a:t>
            </a:r>
          </a:p>
          <a:p>
            <a:pPr>
              <a:lnSpc>
                <a:spcPct val="150000"/>
              </a:lnSpc>
            </a:pPr>
            <a:r>
              <a:rPr lang="en-US" sz="1600" dirty="0">
                <a:solidFill>
                  <a:srgbClr val="D9E1FF"/>
                </a:solidFill>
                <a:latin typeface="Consolas" pitchFamily="34" charset="0"/>
                <a:ea typeface="Consolas" pitchFamily="34" charset="-122"/>
                <a:cs typeface="Consolas" pitchFamily="34" charset="-120"/>
              </a:rPr>
              <a:t>9. Complaint registration increases sharply as sentiment shifts from neutral to negative.</a:t>
            </a:r>
          </a:p>
          <a:p>
            <a:pPr>
              <a:lnSpc>
                <a:spcPct val="150000"/>
              </a:lnSpc>
            </a:pPr>
            <a:r>
              <a:rPr lang="en-US" sz="1600" dirty="0">
                <a:solidFill>
                  <a:srgbClr val="D9E1FF"/>
                </a:solidFill>
                <a:latin typeface="Consolas" pitchFamily="34" charset="0"/>
                <a:ea typeface="Consolas" pitchFamily="34" charset="-122"/>
                <a:cs typeface="Consolas" pitchFamily="34" charset="-120"/>
              </a:rPr>
              <a:t>10. Dashboard visualizations clearly demonstrate that response time, complaints, and issue resolution are tightly interconnected with customer sentiment.</a:t>
            </a:r>
          </a:p>
        </p:txBody>
      </p:sp>
      <p:sp>
        <p:nvSpPr>
          <p:cNvPr id="5" name="Text 0">
            <a:extLst>
              <a:ext uri="{FF2B5EF4-FFF2-40B4-BE49-F238E27FC236}">
                <a16:creationId xmlns:a16="http://schemas.microsoft.com/office/drawing/2014/main" id="{8B9918BA-E13B-A579-80FC-12AA1F7DBF54}"/>
              </a:ext>
            </a:extLst>
          </p:cNvPr>
          <p:cNvSpPr/>
          <p:nvPr/>
        </p:nvSpPr>
        <p:spPr>
          <a:xfrm>
            <a:off x="2044301" y="417596"/>
            <a:ext cx="10541796" cy="766800"/>
          </a:xfrm>
          <a:prstGeom prst="rect">
            <a:avLst/>
          </a:prstGeom>
          <a:noFill/>
          <a:ln/>
        </p:spPr>
        <p:txBody>
          <a:bodyPr wrap="none" lIns="0" tIns="0" rIns="0" bIns="0" rtlCol="0" anchor="t"/>
          <a:lstStyle/>
          <a:p>
            <a:r>
              <a:rPr lang="en-US" sz="4800" b="1" dirty="0">
                <a:latin typeface="Consolas" panose="020B0609020204030204" pitchFamily="49" charset="0"/>
              </a:rPr>
              <a:t>Key Insights and Recommendations</a:t>
            </a:r>
          </a:p>
        </p:txBody>
      </p:sp>
    </p:spTree>
    <p:extLst>
      <p:ext uri="{BB962C8B-B14F-4D97-AF65-F5344CB8AC3E}">
        <p14:creationId xmlns:p14="http://schemas.microsoft.com/office/powerpoint/2010/main" val="42701512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C60AC9-E41F-C046-B5BD-208F09A00B21}"/>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3AC51EBE-7E79-D751-91E1-B284FEC95A1B}"/>
              </a:ext>
            </a:extLst>
          </p:cNvPr>
          <p:cNvSpPr/>
          <p:nvPr/>
        </p:nvSpPr>
        <p:spPr>
          <a:xfrm>
            <a:off x="418861" y="505763"/>
            <a:ext cx="1802368" cy="225266"/>
          </a:xfrm>
          <a:prstGeom prst="rect">
            <a:avLst/>
          </a:prstGeom>
          <a:noFill/>
          <a:ln/>
        </p:spPr>
        <p:txBody>
          <a:bodyPr wrap="none" lIns="0" tIns="0" rIns="0" bIns="0" rtlCol="0" anchor="t"/>
          <a:lstStyle/>
          <a:p>
            <a:r>
              <a:rPr lang="en-US" sz="2400" b="1" dirty="0">
                <a:solidFill>
                  <a:schemeClr val="tx2">
                    <a:lumMod val="75000"/>
                  </a:schemeClr>
                </a:solidFill>
                <a:latin typeface="Consolas" panose="020B0609020204030204" pitchFamily="49" charset="0"/>
              </a:rPr>
              <a:t>✅ Recommendations</a:t>
            </a:r>
          </a:p>
        </p:txBody>
      </p:sp>
      <p:sp>
        <p:nvSpPr>
          <p:cNvPr id="3" name="Shape 1">
            <a:extLst>
              <a:ext uri="{FF2B5EF4-FFF2-40B4-BE49-F238E27FC236}">
                <a16:creationId xmlns:a16="http://schemas.microsoft.com/office/drawing/2014/main" id="{23935425-0C39-E365-C5A4-49E573D9128E}"/>
              </a:ext>
            </a:extLst>
          </p:cNvPr>
          <p:cNvSpPr/>
          <p:nvPr/>
        </p:nvSpPr>
        <p:spPr>
          <a:xfrm>
            <a:off x="418861" y="1295400"/>
            <a:ext cx="13792676" cy="6000750"/>
          </a:xfrm>
          <a:prstGeom prst="roundRect">
            <a:avLst>
              <a:gd name="adj" fmla="val 2579"/>
            </a:avLst>
          </a:prstGeom>
          <a:solidFill>
            <a:srgbClr val="191740"/>
          </a:solidFill>
          <a:ln/>
        </p:spPr>
        <p:txBody>
          <a:bodyPr/>
          <a:lstStyle/>
          <a:p>
            <a:endParaRPr lang="en-US" dirty="0"/>
          </a:p>
        </p:txBody>
      </p:sp>
      <p:sp>
        <p:nvSpPr>
          <p:cNvPr id="4" name="Text 3">
            <a:extLst>
              <a:ext uri="{FF2B5EF4-FFF2-40B4-BE49-F238E27FC236}">
                <a16:creationId xmlns:a16="http://schemas.microsoft.com/office/drawing/2014/main" id="{9205D0B5-EC33-8072-EE58-37574FFD9F86}"/>
              </a:ext>
            </a:extLst>
          </p:cNvPr>
          <p:cNvSpPr/>
          <p:nvPr/>
        </p:nvSpPr>
        <p:spPr>
          <a:xfrm>
            <a:off x="695324" y="1962150"/>
            <a:ext cx="13239750" cy="4972050"/>
          </a:xfrm>
          <a:prstGeom prst="rect">
            <a:avLst/>
          </a:prstGeom>
          <a:noFill/>
          <a:ln/>
        </p:spPr>
        <p:txBody>
          <a:bodyPr wrap="square" lIns="0" tIns="0" rIns="0" bIns="0" rtlCol="0" anchor="t"/>
          <a:lstStyle/>
          <a:p>
            <a:pPr>
              <a:lnSpc>
                <a:spcPct val="200000"/>
              </a:lnSpc>
            </a:pPr>
            <a:r>
              <a:rPr lang="en-US" dirty="0">
                <a:solidFill>
                  <a:srgbClr val="D9E1FF"/>
                </a:solidFill>
                <a:latin typeface="Consolas" pitchFamily="34" charset="0"/>
                <a:ea typeface="Consolas" pitchFamily="34" charset="-122"/>
                <a:cs typeface="Consolas" pitchFamily="34" charset="-120"/>
              </a:rPr>
              <a:t>1. Reduce response time, especially beyond critical thresholds (3–6 hours).</a:t>
            </a:r>
          </a:p>
          <a:p>
            <a:pPr>
              <a:lnSpc>
                <a:spcPct val="200000"/>
              </a:lnSpc>
            </a:pPr>
            <a:r>
              <a:rPr lang="en-US" dirty="0">
                <a:solidFill>
                  <a:srgbClr val="D9E1FF"/>
                </a:solidFill>
                <a:latin typeface="Consolas" pitchFamily="34" charset="0"/>
                <a:ea typeface="Consolas" pitchFamily="34" charset="-122"/>
                <a:cs typeface="Consolas" pitchFamily="34" charset="-120"/>
              </a:rPr>
              <a:t>2. Prioritize fast issue resolution to prevent escalation into negative sentiment.</a:t>
            </a:r>
          </a:p>
          <a:p>
            <a:pPr>
              <a:lnSpc>
                <a:spcPct val="200000"/>
              </a:lnSpc>
            </a:pPr>
            <a:r>
              <a:rPr lang="en-US" dirty="0">
                <a:solidFill>
                  <a:srgbClr val="D9E1FF"/>
                </a:solidFill>
                <a:latin typeface="Consolas" pitchFamily="34" charset="0"/>
                <a:ea typeface="Consolas" pitchFamily="34" charset="-122"/>
                <a:cs typeface="Consolas" pitchFamily="34" charset="-120"/>
              </a:rPr>
              <a:t>3. Actively monitor silent dissatisfied customers using sentiment signals, not just complaint data.</a:t>
            </a:r>
          </a:p>
          <a:p>
            <a:pPr>
              <a:lnSpc>
                <a:spcPct val="200000"/>
              </a:lnSpc>
            </a:pPr>
            <a:r>
              <a:rPr lang="en-US" dirty="0">
                <a:solidFill>
                  <a:srgbClr val="D9E1FF"/>
                </a:solidFill>
                <a:latin typeface="Consolas" pitchFamily="34" charset="0"/>
                <a:ea typeface="Consolas" pitchFamily="34" charset="-122"/>
                <a:cs typeface="Consolas" pitchFamily="34" charset="-120"/>
              </a:rPr>
              <a:t>4. Use the service risk score to flag high-risk cases for proactive intervention.</a:t>
            </a:r>
          </a:p>
          <a:p>
            <a:pPr>
              <a:lnSpc>
                <a:spcPct val="200000"/>
              </a:lnSpc>
            </a:pPr>
            <a:r>
              <a:rPr lang="en-US" dirty="0">
                <a:solidFill>
                  <a:srgbClr val="D9E1FF"/>
                </a:solidFill>
                <a:latin typeface="Consolas" pitchFamily="34" charset="0"/>
                <a:ea typeface="Consolas" pitchFamily="34" charset="-122"/>
                <a:cs typeface="Consolas" pitchFamily="34" charset="-120"/>
              </a:rPr>
              <a:t>5. Improve service quality on high-risk platforms and product categories.</a:t>
            </a:r>
          </a:p>
          <a:p>
            <a:pPr>
              <a:lnSpc>
                <a:spcPct val="200000"/>
              </a:lnSpc>
            </a:pPr>
            <a:r>
              <a:rPr lang="en-US" dirty="0">
                <a:solidFill>
                  <a:srgbClr val="D9E1FF"/>
                </a:solidFill>
                <a:latin typeface="Consolas" pitchFamily="34" charset="0"/>
                <a:ea typeface="Consolas" pitchFamily="34" charset="-122"/>
                <a:cs typeface="Consolas" pitchFamily="34" charset="-120"/>
              </a:rPr>
              <a:t>6. Implement sentiment-aware customer support routing for better handling of critical cases.</a:t>
            </a:r>
          </a:p>
          <a:p>
            <a:pPr>
              <a:lnSpc>
                <a:spcPct val="200000"/>
              </a:lnSpc>
            </a:pPr>
            <a:r>
              <a:rPr lang="en-US" dirty="0">
                <a:solidFill>
                  <a:srgbClr val="D9E1FF"/>
                </a:solidFill>
                <a:latin typeface="Consolas" pitchFamily="34" charset="0"/>
                <a:ea typeface="Consolas" pitchFamily="34" charset="-122"/>
                <a:cs typeface="Consolas" pitchFamily="34" charset="-120"/>
              </a:rPr>
              <a:t>7. Use dashboards regularly to track sentiment trends and identify operational bottlenecks.</a:t>
            </a:r>
          </a:p>
          <a:p>
            <a:pPr>
              <a:lnSpc>
                <a:spcPct val="200000"/>
              </a:lnSpc>
            </a:pPr>
            <a:r>
              <a:rPr lang="en-US" dirty="0">
                <a:solidFill>
                  <a:srgbClr val="D9E1FF"/>
                </a:solidFill>
                <a:latin typeface="Consolas" pitchFamily="34" charset="0"/>
                <a:ea typeface="Consolas" pitchFamily="34" charset="-122"/>
                <a:cs typeface="Consolas" pitchFamily="34" charset="-120"/>
              </a:rPr>
              <a:t>8. Conduct periodic reviews of rating–sentiment misalignment to uncover hidden service gaps.</a:t>
            </a:r>
          </a:p>
        </p:txBody>
      </p:sp>
    </p:spTree>
    <p:extLst>
      <p:ext uri="{BB962C8B-B14F-4D97-AF65-F5344CB8AC3E}">
        <p14:creationId xmlns:p14="http://schemas.microsoft.com/office/powerpoint/2010/main" val="11438649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908804"/>
            <a:ext cx="3604736" cy="450652"/>
          </a:xfrm>
          <a:prstGeom prst="rect">
            <a:avLst/>
          </a:prstGeom>
          <a:noFill/>
          <a:ln/>
        </p:spPr>
        <p:txBody>
          <a:bodyPr wrap="none" lIns="0" tIns="0" rIns="0" bIns="0" rtlCol="0" anchor="t"/>
          <a:lstStyle/>
          <a:p>
            <a:pPr marL="0" indent="0" algn="l">
              <a:lnSpc>
                <a:spcPts val="3500"/>
              </a:lnSpc>
              <a:buNone/>
            </a:pPr>
            <a:r>
              <a:rPr lang="en-US" sz="5400" b="1" dirty="0">
                <a:solidFill>
                  <a:srgbClr val="FFFFFF"/>
                </a:solidFill>
                <a:latin typeface="Syne Bold" pitchFamily="34" charset="0"/>
                <a:ea typeface="Syne Bold" pitchFamily="34" charset="-122"/>
                <a:cs typeface="Syne Bold" pitchFamily="34" charset="-120"/>
              </a:rPr>
              <a:t>Project Objective</a:t>
            </a:r>
            <a:endParaRPr lang="en-US" sz="5400" dirty="0"/>
          </a:p>
        </p:txBody>
      </p:sp>
      <p:sp>
        <p:nvSpPr>
          <p:cNvPr id="3" name="Text 1"/>
          <p:cNvSpPr/>
          <p:nvPr/>
        </p:nvSpPr>
        <p:spPr>
          <a:xfrm>
            <a:off x="837724" y="1665803"/>
            <a:ext cx="12954952" cy="551259"/>
          </a:xfrm>
          <a:prstGeom prst="rect">
            <a:avLst/>
          </a:prstGeom>
          <a:noFill/>
          <a:ln/>
        </p:spPr>
        <p:txBody>
          <a:bodyPr wrap="square" lIns="0" tIns="0" rIns="0" bIns="0" rtlCol="0" anchor="t"/>
          <a:lstStyle/>
          <a:p>
            <a:pPr marL="0" indent="0" algn="l">
              <a:lnSpc>
                <a:spcPts val="2150"/>
              </a:lnSpc>
              <a:buNone/>
            </a:pPr>
            <a:r>
              <a:rPr lang="en-US" sz="1500" dirty="0">
                <a:solidFill>
                  <a:srgbClr val="D9E1FF"/>
                </a:solidFill>
                <a:latin typeface="Arimo" pitchFamily="34" charset="0"/>
                <a:ea typeface="Arimo" pitchFamily="34" charset="-122"/>
                <a:cs typeface="Arimo" pitchFamily="34" charset="-120"/>
              </a:rPr>
              <a:t>The primary objective of this project is to perform an end-to-end customer sentiment and service experience analysis using Python.</a:t>
            </a:r>
            <a:endParaRPr lang="en-US" sz="1500" dirty="0"/>
          </a:p>
          <a:p>
            <a:pPr marL="0" indent="0" algn="l">
              <a:lnSpc>
                <a:spcPts val="2150"/>
              </a:lnSpc>
              <a:buNone/>
            </a:pPr>
            <a:r>
              <a:rPr lang="en-US" sz="1500" dirty="0">
                <a:solidFill>
                  <a:srgbClr val="D9E1FF"/>
                </a:solidFill>
                <a:latin typeface="Arimo" pitchFamily="34" charset="0"/>
                <a:ea typeface="Arimo" pitchFamily="34" charset="-122"/>
                <a:cs typeface="Arimo" pitchFamily="34" charset="-120"/>
              </a:rPr>
              <a:t>The project aims to:</a:t>
            </a:r>
            <a:endParaRPr lang="en-US" sz="1500" dirty="0"/>
          </a:p>
        </p:txBody>
      </p:sp>
      <p:sp>
        <p:nvSpPr>
          <p:cNvPr id="4" name="Shape 2"/>
          <p:cNvSpPr/>
          <p:nvPr/>
        </p:nvSpPr>
        <p:spPr>
          <a:xfrm>
            <a:off x="837724" y="2494598"/>
            <a:ext cx="95726" cy="95726"/>
          </a:xfrm>
          <a:prstGeom prst="roundRect">
            <a:avLst>
              <a:gd name="adj" fmla="val 477613"/>
            </a:avLst>
          </a:prstGeom>
          <a:solidFill>
            <a:srgbClr val="8061FF"/>
          </a:solidFill>
          <a:ln/>
        </p:spPr>
        <p:txBody>
          <a:bodyPr/>
          <a:lstStyle/>
          <a:p>
            <a:endParaRPr lang="en-US"/>
          </a:p>
        </p:txBody>
      </p:sp>
      <p:sp>
        <p:nvSpPr>
          <p:cNvPr id="5" name="Text 3"/>
          <p:cNvSpPr/>
          <p:nvPr/>
        </p:nvSpPr>
        <p:spPr>
          <a:xfrm>
            <a:off x="1086564" y="2389346"/>
            <a:ext cx="12706112" cy="275630"/>
          </a:xfrm>
          <a:prstGeom prst="rect">
            <a:avLst/>
          </a:prstGeom>
          <a:noFill/>
          <a:ln/>
        </p:spPr>
        <p:txBody>
          <a:bodyPr wrap="none" lIns="0" tIns="0" rIns="0" bIns="0" rtlCol="0" anchor="t"/>
          <a:lstStyle/>
          <a:p>
            <a:pPr marL="0" indent="0" algn="l">
              <a:lnSpc>
                <a:spcPts val="2150"/>
              </a:lnSpc>
              <a:buNone/>
            </a:pPr>
            <a:r>
              <a:rPr lang="en-US" sz="1500" dirty="0">
                <a:solidFill>
                  <a:srgbClr val="D9E1FF"/>
                </a:solidFill>
                <a:latin typeface="Arimo" pitchFamily="34" charset="0"/>
                <a:ea typeface="Arimo" pitchFamily="34" charset="-122"/>
                <a:cs typeface="Arimo" pitchFamily="34" charset="-120"/>
              </a:rPr>
              <a:t>Analyze the overall distribution of customer sentiment (positive, neutral, negative).</a:t>
            </a:r>
            <a:endParaRPr lang="en-US" sz="1500" dirty="0"/>
          </a:p>
        </p:txBody>
      </p:sp>
      <p:sp>
        <p:nvSpPr>
          <p:cNvPr id="6" name="Shape 4"/>
          <p:cNvSpPr/>
          <p:nvPr/>
        </p:nvSpPr>
        <p:spPr>
          <a:xfrm>
            <a:off x="837724" y="3076575"/>
            <a:ext cx="95726" cy="95726"/>
          </a:xfrm>
          <a:prstGeom prst="roundRect">
            <a:avLst>
              <a:gd name="adj" fmla="val 477613"/>
            </a:avLst>
          </a:prstGeom>
          <a:solidFill>
            <a:srgbClr val="8061FF"/>
          </a:solidFill>
          <a:ln/>
        </p:spPr>
        <p:txBody>
          <a:bodyPr/>
          <a:lstStyle/>
          <a:p>
            <a:endParaRPr lang="en-US"/>
          </a:p>
        </p:txBody>
      </p:sp>
      <p:sp>
        <p:nvSpPr>
          <p:cNvPr id="7" name="Text 5"/>
          <p:cNvSpPr/>
          <p:nvPr/>
        </p:nvSpPr>
        <p:spPr>
          <a:xfrm>
            <a:off x="1086564" y="2971324"/>
            <a:ext cx="12706112" cy="275630"/>
          </a:xfrm>
          <a:prstGeom prst="rect">
            <a:avLst/>
          </a:prstGeom>
          <a:noFill/>
          <a:ln/>
        </p:spPr>
        <p:txBody>
          <a:bodyPr wrap="none" lIns="0" tIns="0" rIns="0" bIns="0" rtlCol="0" anchor="t"/>
          <a:lstStyle/>
          <a:p>
            <a:pPr marL="0" indent="0" algn="l">
              <a:lnSpc>
                <a:spcPts val="2150"/>
              </a:lnSpc>
              <a:buNone/>
            </a:pPr>
            <a:r>
              <a:rPr lang="en-US" sz="1500" dirty="0">
                <a:solidFill>
                  <a:srgbClr val="D9E1FF"/>
                </a:solidFill>
                <a:latin typeface="Arimo" pitchFamily="34" charset="0"/>
                <a:ea typeface="Arimo" pitchFamily="34" charset="-122"/>
                <a:cs typeface="Arimo" pitchFamily="34" charset="-120"/>
              </a:rPr>
              <a:t>Understand how customer ratings align with expressed sentiment.</a:t>
            </a:r>
            <a:endParaRPr lang="en-US" sz="1500" dirty="0"/>
          </a:p>
        </p:txBody>
      </p:sp>
      <p:sp>
        <p:nvSpPr>
          <p:cNvPr id="8" name="Shape 6"/>
          <p:cNvSpPr/>
          <p:nvPr/>
        </p:nvSpPr>
        <p:spPr>
          <a:xfrm>
            <a:off x="837724" y="3658553"/>
            <a:ext cx="95726" cy="95726"/>
          </a:xfrm>
          <a:prstGeom prst="roundRect">
            <a:avLst>
              <a:gd name="adj" fmla="val 477613"/>
            </a:avLst>
          </a:prstGeom>
          <a:solidFill>
            <a:srgbClr val="8061FF"/>
          </a:solidFill>
          <a:ln/>
        </p:spPr>
        <p:txBody>
          <a:bodyPr/>
          <a:lstStyle/>
          <a:p>
            <a:endParaRPr lang="en-US"/>
          </a:p>
        </p:txBody>
      </p:sp>
      <p:sp>
        <p:nvSpPr>
          <p:cNvPr id="9" name="Text 7"/>
          <p:cNvSpPr/>
          <p:nvPr/>
        </p:nvSpPr>
        <p:spPr>
          <a:xfrm>
            <a:off x="1086564" y="3553301"/>
            <a:ext cx="12706112" cy="275630"/>
          </a:xfrm>
          <a:prstGeom prst="rect">
            <a:avLst/>
          </a:prstGeom>
          <a:noFill/>
          <a:ln/>
        </p:spPr>
        <p:txBody>
          <a:bodyPr wrap="none" lIns="0" tIns="0" rIns="0" bIns="0" rtlCol="0" anchor="t"/>
          <a:lstStyle/>
          <a:p>
            <a:pPr marL="0" indent="0" algn="l">
              <a:lnSpc>
                <a:spcPts val="2150"/>
              </a:lnSpc>
              <a:buNone/>
            </a:pPr>
            <a:r>
              <a:rPr lang="en-US" sz="1500" dirty="0">
                <a:solidFill>
                  <a:srgbClr val="D9E1FF"/>
                </a:solidFill>
                <a:latin typeface="Arimo" pitchFamily="34" charset="0"/>
                <a:ea typeface="Arimo" pitchFamily="34" charset="-122"/>
                <a:cs typeface="Arimo" pitchFamily="34" charset="-120"/>
              </a:rPr>
              <a:t>Evaluate the impact of response time on customer sentiment.</a:t>
            </a:r>
            <a:endParaRPr lang="en-US" sz="1500" dirty="0"/>
          </a:p>
        </p:txBody>
      </p:sp>
      <p:sp>
        <p:nvSpPr>
          <p:cNvPr id="10" name="Shape 8"/>
          <p:cNvSpPr/>
          <p:nvPr/>
        </p:nvSpPr>
        <p:spPr>
          <a:xfrm>
            <a:off x="837724" y="4240530"/>
            <a:ext cx="95726" cy="95726"/>
          </a:xfrm>
          <a:prstGeom prst="roundRect">
            <a:avLst>
              <a:gd name="adj" fmla="val 477613"/>
            </a:avLst>
          </a:prstGeom>
          <a:solidFill>
            <a:srgbClr val="8061FF"/>
          </a:solidFill>
          <a:ln/>
        </p:spPr>
        <p:txBody>
          <a:bodyPr/>
          <a:lstStyle/>
          <a:p>
            <a:endParaRPr lang="en-US"/>
          </a:p>
        </p:txBody>
      </p:sp>
      <p:sp>
        <p:nvSpPr>
          <p:cNvPr id="11" name="Text 9"/>
          <p:cNvSpPr/>
          <p:nvPr/>
        </p:nvSpPr>
        <p:spPr>
          <a:xfrm>
            <a:off x="1086564" y="4135279"/>
            <a:ext cx="12706112" cy="275630"/>
          </a:xfrm>
          <a:prstGeom prst="rect">
            <a:avLst/>
          </a:prstGeom>
          <a:noFill/>
          <a:ln/>
        </p:spPr>
        <p:txBody>
          <a:bodyPr wrap="none" lIns="0" tIns="0" rIns="0" bIns="0" rtlCol="0" anchor="t"/>
          <a:lstStyle/>
          <a:p>
            <a:pPr marL="0" indent="0" algn="l">
              <a:lnSpc>
                <a:spcPts val="2150"/>
              </a:lnSpc>
              <a:buNone/>
            </a:pPr>
            <a:r>
              <a:rPr lang="en-US" sz="1500" dirty="0">
                <a:solidFill>
                  <a:srgbClr val="D9E1FF"/>
                </a:solidFill>
                <a:latin typeface="Arimo" pitchFamily="34" charset="0"/>
                <a:ea typeface="Arimo" pitchFamily="34" charset="-122"/>
                <a:cs typeface="Arimo" pitchFamily="34" charset="-120"/>
              </a:rPr>
              <a:t>Study how complaint registration and issue resolution influence customer satisfaction.</a:t>
            </a:r>
            <a:endParaRPr lang="en-US" sz="1500" dirty="0"/>
          </a:p>
        </p:txBody>
      </p:sp>
      <p:sp>
        <p:nvSpPr>
          <p:cNvPr id="12" name="Shape 10"/>
          <p:cNvSpPr/>
          <p:nvPr/>
        </p:nvSpPr>
        <p:spPr>
          <a:xfrm>
            <a:off x="837724" y="4822508"/>
            <a:ext cx="95726" cy="95726"/>
          </a:xfrm>
          <a:prstGeom prst="roundRect">
            <a:avLst>
              <a:gd name="adj" fmla="val 477613"/>
            </a:avLst>
          </a:prstGeom>
          <a:solidFill>
            <a:srgbClr val="8061FF"/>
          </a:solidFill>
          <a:ln/>
        </p:spPr>
        <p:txBody>
          <a:bodyPr/>
          <a:lstStyle/>
          <a:p>
            <a:endParaRPr lang="en-US"/>
          </a:p>
        </p:txBody>
      </p:sp>
      <p:sp>
        <p:nvSpPr>
          <p:cNvPr id="13" name="Text 11"/>
          <p:cNvSpPr/>
          <p:nvPr/>
        </p:nvSpPr>
        <p:spPr>
          <a:xfrm>
            <a:off x="1086564" y="4717256"/>
            <a:ext cx="12706112" cy="275630"/>
          </a:xfrm>
          <a:prstGeom prst="rect">
            <a:avLst/>
          </a:prstGeom>
          <a:noFill/>
          <a:ln/>
        </p:spPr>
        <p:txBody>
          <a:bodyPr wrap="none" lIns="0" tIns="0" rIns="0" bIns="0" rtlCol="0" anchor="t"/>
          <a:lstStyle/>
          <a:p>
            <a:pPr marL="0" indent="0" algn="l">
              <a:lnSpc>
                <a:spcPts val="2150"/>
              </a:lnSpc>
              <a:buNone/>
            </a:pPr>
            <a:r>
              <a:rPr lang="en-US" sz="1500" dirty="0">
                <a:solidFill>
                  <a:srgbClr val="D9E1FF"/>
                </a:solidFill>
                <a:latin typeface="Arimo" pitchFamily="34" charset="0"/>
                <a:ea typeface="Arimo" pitchFamily="34" charset="-122"/>
                <a:cs typeface="Arimo" pitchFamily="34" charset="-120"/>
              </a:rPr>
              <a:t>Identify silent dissatisfied customers who did not raise complaints despite negative sentiment.</a:t>
            </a:r>
            <a:endParaRPr lang="en-US" sz="1500" dirty="0"/>
          </a:p>
        </p:txBody>
      </p:sp>
      <p:sp>
        <p:nvSpPr>
          <p:cNvPr id="14" name="Shape 12"/>
          <p:cNvSpPr/>
          <p:nvPr/>
        </p:nvSpPr>
        <p:spPr>
          <a:xfrm>
            <a:off x="837724" y="5404485"/>
            <a:ext cx="95726" cy="95726"/>
          </a:xfrm>
          <a:prstGeom prst="roundRect">
            <a:avLst>
              <a:gd name="adj" fmla="val 477613"/>
            </a:avLst>
          </a:prstGeom>
          <a:solidFill>
            <a:srgbClr val="8061FF"/>
          </a:solidFill>
          <a:ln/>
        </p:spPr>
        <p:txBody>
          <a:bodyPr/>
          <a:lstStyle/>
          <a:p>
            <a:endParaRPr lang="en-US"/>
          </a:p>
        </p:txBody>
      </p:sp>
      <p:sp>
        <p:nvSpPr>
          <p:cNvPr id="15" name="Text 13"/>
          <p:cNvSpPr/>
          <p:nvPr/>
        </p:nvSpPr>
        <p:spPr>
          <a:xfrm>
            <a:off x="1086564" y="5299234"/>
            <a:ext cx="12706112" cy="275630"/>
          </a:xfrm>
          <a:prstGeom prst="rect">
            <a:avLst/>
          </a:prstGeom>
          <a:noFill/>
          <a:ln/>
        </p:spPr>
        <p:txBody>
          <a:bodyPr wrap="none" lIns="0" tIns="0" rIns="0" bIns="0" rtlCol="0" anchor="t"/>
          <a:lstStyle/>
          <a:p>
            <a:pPr marL="0" indent="0" algn="l">
              <a:lnSpc>
                <a:spcPts val="2150"/>
              </a:lnSpc>
              <a:buNone/>
            </a:pPr>
            <a:r>
              <a:rPr lang="en-US" sz="1500" dirty="0">
                <a:solidFill>
                  <a:srgbClr val="D9E1FF"/>
                </a:solidFill>
                <a:latin typeface="Arimo" pitchFamily="34" charset="0"/>
                <a:ea typeface="Arimo" pitchFamily="34" charset="-122"/>
                <a:cs typeface="Arimo" pitchFamily="34" charset="-120"/>
              </a:rPr>
              <a:t>Compare customer sentiment across platforms, product categories, regions, age groups, and gender.</a:t>
            </a:r>
            <a:endParaRPr lang="en-US" sz="1500" dirty="0"/>
          </a:p>
        </p:txBody>
      </p:sp>
      <p:sp>
        <p:nvSpPr>
          <p:cNvPr id="16" name="Shape 14"/>
          <p:cNvSpPr/>
          <p:nvPr/>
        </p:nvSpPr>
        <p:spPr>
          <a:xfrm>
            <a:off x="837724" y="5986463"/>
            <a:ext cx="95726" cy="95726"/>
          </a:xfrm>
          <a:prstGeom prst="roundRect">
            <a:avLst>
              <a:gd name="adj" fmla="val 477613"/>
            </a:avLst>
          </a:prstGeom>
          <a:solidFill>
            <a:srgbClr val="8061FF"/>
          </a:solidFill>
          <a:ln/>
        </p:spPr>
        <p:txBody>
          <a:bodyPr/>
          <a:lstStyle/>
          <a:p>
            <a:endParaRPr lang="en-US"/>
          </a:p>
        </p:txBody>
      </p:sp>
      <p:sp>
        <p:nvSpPr>
          <p:cNvPr id="17" name="Text 15"/>
          <p:cNvSpPr/>
          <p:nvPr/>
        </p:nvSpPr>
        <p:spPr>
          <a:xfrm>
            <a:off x="1086564" y="5881211"/>
            <a:ext cx="12706112" cy="275630"/>
          </a:xfrm>
          <a:prstGeom prst="rect">
            <a:avLst/>
          </a:prstGeom>
          <a:noFill/>
          <a:ln/>
        </p:spPr>
        <p:txBody>
          <a:bodyPr wrap="none" lIns="0" tIns="0" rIns="0" bIns="0" rtlCol="0" anchor="t"/>
          <a:lstStyle/>
          <a:p>
            <a:pPr marL="0" indent="0" algn="l">
              <a:lnSpc>
                <a:spcPts val="2150"/>
              </a:lnSpc>
              <a:buNone/>
            </a:pPr>
            <a:r>
              <a:rPr lang="en-US" sz="1500" dirty="0">
                <a:solidFill>
                  <a:srgbClr val="D9E1FF"/>
                </a:solidFill>
                <a:latin typeface="Arimo" pitchFamily="34" charset="0"/>
                <a:ea typeface="Arimo" pitchFamily="34" charset="-122"/>
                <a:cs typeface="Arimo" pitchFamily="34" charset="-120"/>
              </a:rPr>
              <a:t>Create a service risk score to quantify operational risk based on response delays, unresolved issues, and complaints.</a:t>
            </a:r>
            <a:endParaRPr lang="en-US" sz="1500" dirty="0"/>
          </a:p>
        </p:txBody>
      </p:sp>
      <p:sp>
        <p:nvSpPr>
          <p:cNvPr id="18" name="Shape 16"/>
          <p:cNvSpPr/>
          <p:nvPr/>
        </p:nvSpPr>
        <p:spPr>
          <a:xfrm>
            <a:off x="837724" y="6568440"/>
            <a:ext cx="95726" cy="95726"/>
          </a:xfrm>
          <a:prstGeom prst="roundRect">
            <a:avLst>
              <a:gd name="adj" fmla="val 477613"/>
            </a:avLst>
          </a:prstGeom>
          <a:solidFill>
            <a:srgbClr val="8061FF"/>
          </a:solidFill>
          <a:ln/>
        </p:spPr>
        <p:txBody>
          <a:bodyPr/>
          <a:lstStyle/>
          <a:p>
            <a:endParaRPr lang="en-US"/>
          </a:p>
        </p:txBody>
      </p:sp>
      <p:sp>
        <p:nvSpPr>
          <p:cNvPr id="19" name="Text 17"/>
          <p:cNvSpPr/>
          <p:nvPr/>
        </p:nvSpPr>
        <p:spPr>
          <a:xfrm>
            <a:off x="1086564" y="6463189"/>
            <a:ext cx="12706112" cy="275630"/>
          </a:xfrm>
          <a:prstGeom prst="rect">
            <a:avLst/>
          </a:prstGeom>
          <a:noFill/>
          <a:ln/>
        </p:spPr>
        <p:txBody>
          <a:bodyPr wrap="none" lIns="0" tIns="0" rIns="0" bIns="0" rtlCol="0" anchor="t"/>
          <a:lstStyle/>
          <a:p>
            <a:pPr marL="0" indent="0" algn="l">
              <a:lnSpc>
                <a:spcPts val="2150"/>
              </a:lnSpc>
              <a:buNone/>
            </a:pPr>
            <a:r>
              <a:rPr lang="en-US" sz="1500" dirty="0">
                <a:solidFill>
                  <a:srgbClr val="D9E1FF"/>
                </a:solidFill>
                <a:latin typeface="Arimo" pitchFamily="34" charset="0"/>
                <a:ea typeface="Arimo" pitchFamily="34" charset="-122"/>
                <a:cs typeface="Arimo" pitchFamily="34" charset="-120"/>
              </a:rPr>
              <a:t>Build a visual dashboard to connect sentiment, ratings, response time, complaints, and issue resolution in a single view.</a:t>
            </a:r>
            <a:endParaRPr lang="en-US" sz="1500" dirty="0"/>
          </a:p>
        </p:txBody>
      </p:sp>
      <p:sp>
        <p:nvSpPr>
          <p:cNvPr id="20" name="Shape 18"/>
          <p:cNvSpPr/>
          <p:nvPr/>
        </p:nvSpPr>
        <p:spPr>
          <a:xfrm>
            <a:off x="837724" y="7150418"/>
            <a:ext cx="95726" cy="95726"/>
          </a:xfrm>
          <a:prstGeom prst="roundRect">
            <a:avLst>
              <a:gd name="adj" fmla="val 477613"/>
            </a:avLst>
          </a:prstGeom>
          <a:solidFill>
            <a:srgbClr val="8061FF"/>
          </a:solidFill>
          <a:ln/>
        </p:spPr>
        <p:txBody>
          <a:bodyPr/>
          <a:lstStyle/>
          <a:p>
            <a:endParaRPr lang="en-US"/>
          </a:p>
        </p:txBody>
      </p:sp>
      <p:sp>
        <p:nvSpPr>
          <p:cNvPr id="21" name="Text 19"/>
          <p:cNvSpPr/>
          <p:nvPr/>
        </p:nvSpPr>
        <p:spPr>
          <a:xfrm>
            <a:off x="1086564" y="7045166"/>
            <a:ext cx="12706112" cy="275630"/>
          </a:xfrm>
          <a:prstGeom prst="rect">
            <a:avLst/>
          </a:prstGeom>
          <a:noFill/>
          <a:ln/>
        </p:spPr>
        <p:txBody>
          <a:bodyPr wrap="none" lIns="0" tIns="0" rIns="0" bIns="0" rtlCol="0" anchor="t"/>
          <a:lstStyle/>
          <a:p>
            <a:pPr marL="0" indent="0" algn="l">
              <a:lnSpc>
                <a:spcPts val="2150"/>
              </a:lnSpc>
              <a:buNone/>
            </a:pPr>
            <a:r>
              <a:rPr lang="en-US" sz="1500" dirty="0">
                <a:solidFill>
                  <a:srgbClr val="D9E1FF"/>
                </a:solidFill>
                <a:latin typeface="Arimo" pitchFamily="34" charset="0"/>
                <a:ea typeface="Arimo" pitchFamily="34" charset="-122"/>
                <a:cs typeface="Arimo" pitchFamily="34" charset="-120"/>
              </a:rPr>
              <a:t>Derive actionable business insights to improve customer support performance and service quality.</a:t>
            </a:r>
            <a:endParaRPr lang="en-US" sz="15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8FBACEB-120C-9F62-B82A-938791452DEB}"/>
              </a:ext>
            </a:extLst>
          </p:cNvPr>
          <p:cNvSpPr/>
          <p:nvPr/>
        </p:nvSpPr>
        <p:spPr>
          <a:xfrm>
            <a:off x="4395787" y="3457575"/>
            <a:ext cx="5838825" cy="131445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0" dirty="0"/>
              <a:t>THANK YOU</a:t>
            </a:r>
          </a:p>
        </p:txBody>
      </p:sp>
    </p:spTree>
    <p:extLst>
      <p:ext uri="{BB962C8B-B14F-4D97-AF65-F5344CB8AC3E}">
        <p14:creationId xmlns:p14="http://schemas.microsoft.com/office/powerpoint/2010/main" val="3516664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434340" y="840979"/>
            <a:ext cx="2128718" cy="233601"/>
          </a:xfrm>
          <a:prstGeom prst="rect">
            <a:avLst/>
          </a:prstGeom>
          <a:noFill/>
          <a:ln/>
        </p:spPr>
        <p:txBody>
          <a:bodyPr wrap="none" lIns="0" tIns="0" rIns="0" bIns="0" rtlCol="0" anchor="t"/>
          <a:lstStyle/>
          <a:p>
            <a:pPr marL="0" indent="0" algn="l">
              <a:lnSpc>
                <a:spcPts val="1800"/>
              </a:lnSpc>
              <a:buNone/>
            </a:pPr>
            <a:r>
              <a:rPr lang="en-US" sz="5400" b="1" dirty="0">
                <a:solidFill>
                  <a:srgbClr val="FFFFFF"/>
                </a:solidFill>
                <a:latin typeface="Syne Bold" pitchFamily="34" charset="0"/>
                <a:ea typeface="Syne Bold" pitchFamily="34" charset="-122"/>
                <a:cs typeface="Syne Bold" pitchFamily="34" charset="-120"/>
              </a:rPr>
              <a:t>Problem Statements</a:t>
            </a:r>
            <a:endParaRPr lang="en-US" sz="5400" dirty="0"/>
          </a:p>
        </p:txBody>
      </p:sp>
      <p:sp>
        <p:nvSpPr>
          <p:cNvPr id="3" name="Text 1"/>
          <p:cNvSpPr/>
          <p:nvPr/>
        </p:nvSpPr>
        <p:spPr>
          <a:xfrm>
            <a:off x="434340" y="1431538"/>
            <a:ext cx="13761720" cy="142875"/>
          </a:xfrm>
          <a:prstGeom prst="rect">
            <a:avLst/>
          </a:prstGeom>
          <a:noFill/>
          <a:ln/>
        </p:spPr>
        <p:txBody>
          <a:bodyPr wrap="none" lIns="0" tIns="0" rIns="0" bIns="0" rtlCol="0" anchor="t"/>
          <a:lstStyle/>
          <a:p>
            <a:pPr marL="0" indent="0" algn="l">
              <a:buNone/>
            </a:pPr>
            <a:r>
              <a:rPr lang="en-US" sz="2000" dirty="0">
                <a:solidFill>
                  <a:srgbClr val="D9E1FF"/>
                </a:solidFill>
                <a:latin typeface="Arimo" pitchFamily="34" charset="0"/>
                <a:ea typeface="Arimo" pitchFamily="34" charset="-122"/>
                <a:cs typeface="Arimo" pitchFamily="34" charset="-120"/>
              </a:rPr>
              <a:t>This project attempts to answer the following business and analytical questions:</a:t>
            </a:r>
            <a:endParaRPr lang="en-US" sz="2000" dirty="0"/>
          </a:p>
        </p:txBody>
      </p:sp>
      <p:sp>
        <p:nvSpPr>
          <p:cNvPr id="4" name="Text 2"/>
          <p:cNvSpPr/>
          <p:nvPr/>
        </p:nvSpPr>
        <p:spPr>
          <a:xfrm>
            <a:off x="434335" y="2048171"/>
            <a:ext cx="6759773" cy="142875"/>
          </a:xfrm>
          <a:prstGeom prst="rect">
            <a:avLst/>
          </a:prstGeom>
          <a:noFill/>
          <a:ln/>
        </p:spPr>
        <p:txBody>
          <a:bodyPr wrap="none" lIns="0" tIns="0" rIns="0" bIns="0" rtlCol="0" anchor="t"/>
          <a:lstStyle/>
          <a:p>
            <a:pPr marL="342900" indent="-342900" algn="l">
              <a:buSzPct val="100000"/>
              <a:buFont typeface="+mj-lt"/>
              <a:buAutoNum type="arabicPeriod"/>
            </a:pPr>
            <a:r>
              <a:rPr lang="en-US" dirty="0">
                <a:solidFill>
                  <a:srgbClr val="D9E1FF"/>
                </a:solidFill>
                <a:latin typeface="Arimo" pitchFamily="34" charset="0"/>
                <a:ea typeface="Arimo" pitchFamily="34" charset="-122"/>
                <a:cs typeface="Arimo" pitchFamily="34" charset="-120"/>
              </a:rPr>
              <a:t>What is the overall sentiment distribution of customers?</a:t>
            </a:r>
            <a:endParaRPr lang="en-US" dirty="0"/>
          </a:p>
        </p:txBody>
      </p:sp>
      <p:sp>
        <p:nvSpPr>
          <p:cNvPr id="5" name="Text 3"/>
          <p:cNvSpPr/>
          <p:nvPr/>
        </p:nvSpPr>
        <p:spPr>
          <a:xfrm>
            <a:off x="434335" y="2544398"/>
            <a:ext cx="6759773" cy="142875"/>
          </a:xfrm>
          <a:prstGeom prst="rect">
            <a:avLst/>
          </a:prstGeom>
          <a:noFill/>
          <a:ln/>
        </p:spPr>
        <p:txBody>
          <a:bodyPr wrap="none" lIns="0" tIns="0" rIns="0" bIns="0" rtlCol="0" anchor="t"/>
          <a:lstStyle/>
          <a:p>
            <a:pPr marL="342900" indent="-342900" algn="l">
              <a:buSzPct val="100000"/>
              <a:buFont typeface="+mj-lt"/>
              <a:buAutoNum type="arabicPeriod" startAt="2"/>
            </a:pPr>
            <a:r>
              <a:rPr lang="en-US" dirty="0">
                <a:solidFill>
                  <a:srgbClr val="D9E1FF"/>
                </a:solidFill>
                <a:latin typeface="Arimo" pitchFamily="34" charset="0"/>
                <a:ea typeface="Arimo" pitchFamily="34" charset="-122"/>
                <a:cs typeface="Arimo" pitchFamily="34" charset="-120"/>
              </a:rPr>
              <a:t>Do customer ratings always match their sentiment, or are there misalignments?</a:t>
            </a:r>
            <a:endParaRPr lang="en-US" dirty="0"/>
          </a:p>
        </p:txBody>
      </p:sp>
      <p:sp>
        <p:nvSpPr>
          <p:cNvPr id="6" name="Text 4"/>
          <p:cNvSpPr/>
          <p:nvPr/>
        </p:nvSpPr>
        <p:spPr>
          <a:xfrm>
            <a:off x="434335" y="3040625"/>
            <a:ext cx="6759773" cy="142875"/>
          </a:xfrm>
          <a:prstGeom prst="rect">
            <a:avLst/>
          </a:prstGeom>
          <a:noFill/>
          <a:ln/>
        </p:spPr>
        <p:txBody>
          <a:bodyPr wrap="none" lIns="0" tIns="0" rIns="0" bIns="0" rtlCol="0" anchor="t"/>
          <a:lstStyle/>
          <a:p>
            <a:pPr marL="342900" indent="-342900" algn="l">
              <a:buSzPct val="100000"/>
              <a:buFont typeface="+mj-lt"/>
              <a:buAutoNum type="arabicPeriod" startAt="3"/>
            </a:pPr>
            <a:r>
              <a:rPr lang="en-US" dirty="0">
                <a:solidFill>
                  <a:srgbClr val="D9E1FF"/>
                </a:solidFill>
                <a:latin typeface="Arimo" pitchFamily="34" charset="0"/>
                <a:ea typeface="Arimo" pitchFamily="34" charset="-122"/>
                <a:cs typeface="Arimo" pitchFamily="34" charset="-120"/>
              </a:rPr>
              <a:t>How does response time affect customer sentiment and satisfaction?</a:t>
            </a:r>
            <a:endParaRPr lang="en-US" dirty="0"/>
          </a:p>
        </p:txBody>
      </p:sp>
      <p:sp>
        <p:nvSpPr>
          <p:cNvPr id="7" name="Text 5"/>
          <p:cNvSpPr/>
          <p:nvPr/>
        </p:nvSpPr>
        <p:spPr>
          <a:xfrm>
            <a:off x="434335" y="3536852"/>
            <a:ext cx="6759773" cy="142875"/>
          </a:xfrm>
          <a:prstGeom prst="rect">
            <a:avLst/>
          </a:prstGeom>
          <a:noFill/>
          <a:ln/>
        </p:spPr>
        <p:txBody>
          <a:bodyPr wrap="none" lIns="0" tIns="0" rIns="0" bIns="0" rtlCol="0" anchor="t"/>
          <a:lstStyle/>
          <a:p>
            <a:pPr marL="342900" indent="-342900" algn="l">
              <a:buSzPct val="100000"/>
              <a:buFont typeface="+mj-lt"/>
              <a:buAutoNum type="arabicPeriod" startAt="4"/>
            </a:pPr>
            <a:r>
              <a:rPr lang="en-US" dirty="0">
                <a:solidFill>
                  <a:srgbClr val="D9E1FF"/>
                </a:solidFill>
                <a:latin typeface="Arimo" pitchFamily="34" charset="0"/>
                <a:ea typeface="Arimo" pitchFamily="34" charset="-122"/>
                <a:cs typeface="Arimo" pitchFamily="34" charset="-120"/>
              </a:rPr>
              <a:t>Which response-time thresholds lead to higher negative sentiment?</a:t>
            </a:r>
            <a:endParaRPr lang="en-US" dirty="0"/>
          </a:p>
        </p:txBody>
      </p:sp>
      <p:sp>
        <p:nvSpPr>
          <p:cNvPr id="8" name="Text 6"/>
          <p:cNvSpPr/>
          <p:nvPr/>
        </p:nvSpPr>
        <p:spPr>
          <a:xfrm>
            <a:off x="434335" y="4033080"/>
            <a:ext cx="6759773" cy="142875"/>
          </a:xfrm>
          <a:prstGeom prst="rect">
            <a:avLst/>
          </a:prstGeom>
          <a:noFill/>
          <a:ln/>
        </p:spPr>
        <p:txBody>
          <a:bodyPr wrap="none" lIns="0" tIns="0" rIns="0" bIns="0" rtlCol="0" anchor="t"/>
          <a:lstStyle/>
          <a:p>
            <a:pPr marL="342900" indent="-342900" algn="l">
              <a:buSzPct val="100000"/>
              <a:buFont typeface="+mj-lt"/>
              <a:buAutoNum type="arabicPeriod" startAt="5"/>
            </a:pPr>
            <a:r>
              <a:rPr lang="en-US" dirty="0">
                <a:solidFill>
                  <a:srgbClr val="D9E1FF"/>
                </a:solidFill>
                <a:latin typeface="Arimo" pitchFamily="34" charset="0"/>
                <a:ea typeface="Arimo" pitchFamily="34" charset="-122"/>
                <a:cs typeface="Arimo" pitchFamily="34" charset="-120"/>
              </a:rPr>
              <a:t>Are customers with unresolved issues more likely to express negative sentiment?</a:t>
            </a:r>
            <a:endParaRPr lang="en-US" dirty="0"/>
          </a:p>
        </p:txBody>
      </p:sp>
      <p:sp>
        <p:nvSpPr>
          <p:cNvPr id="9" name="Text 7"/>
          <p:cNvSpPr/>
          <p:nvPr/>
        </p:nvSpPr>
        <p:spPr>
          <a:xfrm>
            <a:off x="434335" y="4529308"/>
            <a:ext cx="6759773" cy="142875"/>
          </a:xfrm>
          <a:prstGeom prst="rect">
            <a:avLst/>
          </a:prstGeom>
          <a:noFill/>
          <a:ln/>
        </p:spPr>
        <p:txBody>
          <a:bodyPr wrap="none" lIns="0" tIns="0" rIns="0" bIns="0" rtlCol="0" anchor="t"/>
          <a:lstStyle/>
          <a:p>
            <a:pPr algn="l">
              <a:buSzPct val="100000"/>
            </a:pPr>
            <a:r>
              <a:rPr lang="en-US" dirty="0">
                <a:solidFill>
                  <a:srgbClr val="D9E1FF"/>
                </a:solidFill>
                <a:latin typeface="Arimo" pitchFamily="34" charset="0"/>
                <a:ea typeface="Arimo" pitchFamily="34" charset="-122"/>
                <a:cs typeface="Arimo" pitchFamily="34" charset="-120"/>
              </a:rPr>
              <a:t>6.     How does complaint registration vary across sentiment categories?</a:t>
            </a:r>
            <a:endParaRPr lang="en-US" dirty="0"/>
          </a:p>
        </p:txBody>
      </p:sp>
      <p:sp>
        <p:nvSpPr>
          <p:cNvPr id="10" name="Text 8"/>
          <p:cNvSpPr/>
          <p:nvPr/>
        </p:nvSpPr>
        <p:spPr>
          <a:xfrm>
            <a:off x="434335" y="5025536"/>
            <a:ext cx="6759773" cy="142875"/>
          </a:xfrm>
          <a:prstGeom prst="rect">
            <a:avLst/>
          </a:prstGeom>
          <a:noFill/>
          <a:ln/>
        </p:spPr>
        <p:txBody>
          <a:bodyPr wrap="none" lIns="0" tIns="0" rIns="0" bIns="0" rtlCol="0" anchor="t"/>
          <a:lstStyle/>
          <a:p>
            <a:pPr algn="l">
              <a:buSzPct val="100000"/>
            </a:pPr>
            <a:r>
              <a:rPr lang="en-US" dirty="0">
                <a:solidFill>
                  <a:srgbClr val="D9E1FF"/>
                </a:solidFill>
                <a:latin typeface="Arimo" pitchFamily="34" charset="0"/>
                <a:ea typeface="Arimo" pitchFamily="34" charset="-122"/>
                <a:cs typeface="Arimo" pitchFamily="34" charset="-120"/>
              </a:rPr>
              <a:t>7.     Are there negatively dissatisfied customers who do not file complaints?</a:t>
            </a:r>
            <a:endParaRPr lang="en-US" dirty="0"/>
          </a:p>
        </p:txBody>
      </p:sp>
      <p:sp>
        <p:nvSpPr>
          <p:cNvPr id="11" name="Text 9"/>
          <p:cNvSpPr/>
          <p:nvPr/>
        </p:nvSpPr>
        <p:spPr>
          <a:xfrm>
            <a:off x="434335" y="5521764"/>
            <a:ext cx="6759773" cy="142875"/>
          </a:xfrm>
          <a:prstGeom prst="rect">
            <a:avLst/>
          </a:prstGeom>
          <a:noFill/>
          <a:ln/>
        </p:spPr>
        <p:txBody>
          <a:bodyPr wrap="none" lIns="0" tIns="0" rIns="0" bIns="0" rtlCol="0" anchor="t"/>
          <a:lstStyle/>
          <a:p>
            <a:pPr algn="l">
              <a:buSzPct val="100000"/>
            </a:pPr>
            <a:r>
              <a:rPr lang="en-US" dirty="0">
                <a:solidFill>
                  <a:srgbClr val="D9E1FF"/>
                </a:solidFill>
                <a:latin typeface="Arimo" pitchFamily="34" charset="0"/>
                <a:ea typeface="Arimo" pitchFamily="34" charset="-122"/>
                <a:cs typeface="Arimo" pitchFamily="34" charset="-120"/>
              </a:rPr>
              <a:t>8.     Which platforms and product categories show higher service risk?</a:t>
            </a:r>
            <a:endParaRPr lang="en-US" dirty="0"/>
          </a:p>
        </p:txBody>
      </p:sp>
      <p:sp>
        <p:nvSpPr>
          <p:cNvPr id="12" name="Text 10"/>
          <p:cNvSpPr/>
          <p:nvPr/>
        </p:nvSpPr>
        <p:spPr>
          <a:xfrm>
            <a:off x="434335" y="6017992"/>
            <a:ext cx="6759773" cy="142875"/>
          </a:xfrm>
          <a:prstGeom prst="rect">
            <a:avLst/>
          </a:prstGeom>
          <a:noFill/>
          <a:ln/>
        </p:spPr>
        <p:txBody>
          <a:bodyPr wrap="none" lIns="0" tIns="0" rIns="0" bIns="0" rtlCol="0" anchor="t"/>
          <a:lstStyle/>
          <a:p>
            <a:pPr algn="l">
              <a:buSzPct val="100000"/>
            </a:pPr>
            <a:r>
              <a:rPr lang="en-US" dirty="0">
                <a:solidFill>
                  <a:srgbClr val="D9E1FF"/>
                </a:solidFill>
                <a:latin typeface="Arimo" pitchFamily="34" charset="0"/>
                <a:ea typeface="Arimo" pitchFamily="34" charset="-122"/>
                <a:cs typeface="Arimo" pitchFamily="34" charset="-120"/>
              </a:rPr>
              <a:t>9.     How does customer sentiment differ across demographics (age group, gender)?</a:t>
            </a:r>
            <a:endParaRPr lang="en-US" dirty="0"/>
          </a:p>
        </p:txBody>
      </p:sp>
      <p:sp>
        <p:nvSpPr>
          <p:cNvPr id="13" name="Text 11"/>
          <p:cNvSpPr/>
          <p:nvPr/>
        </p:nvSpPr>
        <p:spPr>
          <a:xfrm>
            <a:off x="434335" y="6514220"/>
            <a:ext cx="6759773" cy="240807"/>
          </a:xfrm>
          <a:prstGeom prst="rect">
            <a:avLst/>
          </a:prstGeom>
          <a:noFill/>
          <a:ln/>
        </p:spPr>
        <p:txBody>
          <a:bodyPr wrap="none" lIns="0" tIns="0" rIns="0" bIns="0" rtlCol="0" anchor="t"/>
          <a:lstStyle/>
          <a:p>
            <a:pPr algn="l">
              <a:buSzPct val="100000"/>
            </a:pPr>
            <a:r>
              <a:rPr lang="en-US" dirty="0">
                <a:solidFill>
                  <a:srgbClr val="D9E1FF"/>
                </a:solidFill>
                <a:latin typeface="Arimo" pitchFamily="34" charset="0"/>
                <a:ea typeface="Arimo" pitchFamily="34" charset="-122"/>
                <a:cs typeface="Arimo" pitchFamily="34" charset="-120"/>
              </a:rPr>
              <a:t>10.   Which regions have higher average response time and lower customer ratings?</a:t>
            </a:r>
            <a:endParaRPr lang="en-US" dirty="0"/>
          </a:p>
        </p:txBody>
      </p:sp>
      <p:sp>
        <p:nvSpPr>
          <p:cNvPr id="14" name="Text 12"/>
          <p:cNvSpPr/>
          <p:nvPr/>
        </p:nvSpPr>
        <p:spPr>
          <a:xfrm>
            <a:off x="434340" y="7108378"/>
            <a:ext cx="9528810" cy="240807"/>
          </a:xfrm>
          <a:prstGeom prst="rect">
            <a:avLst/>
          </a:prstGeom>
          <a:noFill/>
          <a:ln/>
        </p:spPr>
        <p:txBody>
          <a:bodyPr wrap="none" lIns="0" tIns="0" rIns="0" bIns="0" rtlCol="0" anchor="t"/>
          <a:lstStyle/>
          <a:p>
            <a:pPr marL="0" indent="0" algn="l">
              <a:lnSpc>
                <a:spcPts val="1100"/>
              </a:lnSpc>
              <a:buNone/>
            </a:pPr>
            <a:r>
              <a:rPr lang="en-US" dirty="0">
                <a:solidFill>
                  <a:srgbClr val="D9E1FF"/>
                </a:solidFill>
                <a:latin typeface="Arimo" pitchFamily="34" charset="0"/>
                <a:ea typeface="Arimo" pitchFamily="34" charset="-122"/>
                <a:cs typeface="Arimo" pitchFamily="34" charset="-120"/>
              </a:rPr>
              <a:t>11.  How can customer service risk be quantified numerically for better decision-making?</a:t>
            </a:r>
            <a:endParaRPr lang="en-US" dirty="0"/>
          </a:p>
        </p:txBody>
      </p:sp>
      <p:pic>
        <p:nvPicPr>
          <p:cNvPr id="19" name="Picture 18">
            <a:extLst>
              <a:ext uri="{FF2B5EF4-FFF2-40B4-BE49-F238E27FC236}">
                <a16:creationId xmlns:a16="http://schemas.microsoft.com/office/drawing/2014/main" id="{3F96AE05-81C8-6C42-1590-9B157093AE44}"/>
              </a:ext>
            </a:extLst>
          </p:cNvPr>
          <p:cNvPicPr>
            <a:picLocks noChangeAspect="1"/>
          </p:cNvPicPr>
          <p:nvPr/>
        </p:nvPicPr>
        <p:blipFill>
          <a:blip r:embed="rId3"/>
          <a:srcRect l="39035" t="1867" r="26980" b="-1867"/>
          <a:stretch>
            <a:fillRect/>
          </a:stretch>
        </p:blipFill>
        <p:spPr>
          <a:xfrm>
            <a:off x="9658350" y="125857"/>
            <a:ext cx="4972050" cy="815926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442995" y="781988"/>
            <a:ext cx="1802368" cy="225266"/>
          </a:xfrm>
          <a:prstGeom prst="rect">
            <a:avLst/>
          </a:prstGeom>
          <a:noFill/>
          <a:ln/>
        </p:spPr>
        <p:txBody>
          <a:bodyPr wrap="none" lIns="0" tIns="0" rIns="0" bIns="0" rtlCol="0" anchor="t"/>
          <a:lstStyle/>
          <a:p>
            <a:pPr marL="0" indent="0" algn="l">
              <a:lnSpc>
                <a:spcPts val="1750"/>
              </a:lnSpc>
              <a:buNone/>
            </a:pPr>
            <a:r>
              <a:rPr lang="en-US" sz="2000" b="1" dirty="0">
                <a:solidFill>
                  <a:srgbClr val="8061FF"/>
                </a:solidFill>
                <a:latin typeface="Syne Bold" pitchFamily="34" charset="0"/>
                <a:ea typeface="Syne Bold" pitchFamily="34" charset="-122"/>
                <a:cs typeface="Syne Bold" pitchFamily="34" charset="-120"/>
              </a:rPr>
              <a:t>1. Import Libraries</a:t>
            </a:r>
            <a:endParaRPr lang="en-US" sz="2000" dirty="0"/>
          </a:p>
        </p:txBody>
      </p:sp>
      <p:sp>
        <p:nvSpPr>
          <p:cNvPr id="3" name="Shape 1"/>
          <p:cNvSpPr/>
          <p:nvPr/>
        </p:nvSpPr>
        <p:spPr>
          <a:xfrm>
            <a:off x="456965" y="1099341"/>
            <a:ext cx="13792676" cy="1067004"/>
          </a:xfrm>
          <a:prstGeom prst="roundRect">
            <a:avLst>
              <a:gd name="adj" fmla="val 2579"/>
            </a:avLst>
          </a:prstGeom>
          <a:solidFill>
            <a:srgbClr val="191740"/>
          </a:solidFill>
          <a:ln/>
        </p:spPr>
        <p:txBody>
          <a:bodyPr/>
          <a:lstStyle/>
          <a:p>
            <a:endParaRPr lang="en-US"/>
          </a:p>
        </p:txBody>
      </p:sp>
      <p:sp>
        <p:nvSpPr>
          <p:cNvPr id="4" name="Shape 2"/>
          <p:cNvSpPr/>
          <p:nvPr/>
        </p:nvSpPr>
        <p:spPr>
          <a:xfrm>
            <a:off x="456965" y="3531510"/>
            <a:ext cx="13802201" cy="983881"/>
          </a:xfrm>
          <a:prstGeom prst="roundRect">
            <a:avLst>
              <a:gd name="adj" fmla="val 2579"/>
            </a:avLst>
          </a:prstGeom>
          <a:solidFill>
            <a:srgbClr val="191740"/>
          </a:solidFill>
          <a:ln/>
        </p:spPr>
        <p:txBody>
          <a:bodyPr/>
          <a:lstStyle/>
          <a:p>
            <a:endParaRPr lang="en-US"/>
          </a:p>
        </p:txBody>
      </p:sp>
      <p:sp>
        <p:nvSpPr>
          <p:cNvPr id="5" name="Text 3"/>
          <p:cNvSpPr/>
          <p:nvPr/>
        </p:nvSpPr>
        <p:spPr>
          <a:xfrm>
            <a:off x="547929" y="1196604"/>
            <a:ext cx="13610749" cy="599956"/>
          </a:xfrm>
          <a:prstGeom prst="rect">
            <a:avLst/>
          </a:prstGeom>
          <a:noFill/>
          <a:ln/>
        </p:spPr>
        <p:txBody>
          <a:bodyPr wrap="square" lIns="0" tIns="0" rIns="0" bIns="0" rtlCol="0" anchor="t"/>
          <a:lstStyle/>
          <a:p>
            <a:pPr marL="0" indent="0" algn="l">
              <a:buNone/>
            </a:pPr>
            <a:r>
              <a:rPr lang="en-US" dirty="0">
                <a:solidFill>
                  <a:srgbClr val="D9E1FF"/>
                </a:solidFill>
                <a:highlight>
                  <a:srgbClr val="191740"/>
                </a:highlight>
                <a:latin typeface="Consolas" pitchFamily="34" charset="0"/>
                <a:ea typeface="Consolas" pitchFamily="34" charset="-122"/>
                <a:cs typeface="Consolas" pitchFamily="34" charset="-120"/>
              </a:rPr>
              <a:t>import pandas as pd</a:t>
            </a:r>
            <a:endParaRPr lang="en-US" dirty="0"/>
          </a:p>
          <a:p>
            <a:pPr marL="0" indent="0" algn="l">
              <a:buNone/>
            </a:pPr>
            <a:r>
              <a:rPr lang="en-US" dirty="0">
                <a:solidFill>
                  <a:srgbClr val="D9E1FF"/>
                </a:solidFill>
                <a:highlight>
                  <a:srgbClr val="191740"/>
                </a:highlight>
                <a:latin typeface="Consolas" pitchFamily="34" charset="0"/>
                <a:ea typeface="Consolas" pitchFamily="34" charset="-122"/>
                <a:cs typeface="Consolas" pitchFamily="34" charset="-120"/>
              </a:rPr>
              <a:t>import numpy as np</a:t>
            </a:r>
            <a:endParaRPr lang="en-US" dirty="0"/>
          </a:p>
          <a:p>
            <a:pPr marL="0" indent="0" algn="l">
              <a:buNone/>
            </a:pPr>
            <a:r>
              <a:rPr lang="en-US" dirty="0">
                <a:solidFill>
                  <a:srgbClr val="D9E1FF"/>
                </a:solidFill>
                <a:highlight>
                  <a:srgbClr val="191740"/>
                </a:highlight>
                <a:latin typeface="Consolas" pitchFamily="34" charset="0"/>
                <a:ea typeface="Consolas" pitchFamily="34" charset="-122"/>
                <a:cs typeface="Consolas" pitchFamily="34" charset="-120"/>
              </a:rPr>
              <a:t>import matplotlib.pyplot as plt</a:t>
            </a:r>
            <a:endParaRPr lang="en-US" dirty="0"/>
          </a:p>
        </p:txBody>
      </p:sp>
      <p:sp>
        <p:nvSpPr>
          <p:cNvPr id="6" name="Text 4"/>
          <p:cNvSpPr/>
          <p:nvPr/>
        </p:nvSpPr>
        <p:spPr>
          <a:xfrm>
            <a:off x="456965" y="2284880"/>
            <a:ext cx="1802368" cy="225266"/>
          </a:xfrm>
          <a:prstGeom prst="rect">
            <a:avLst/>
          </a:prstGeom>
          <a:noFill/>
          <a:ln/>
        </p:spPr>
        <p:txBody>
          <a:bodyPr wrap="none" lIns="0" tIns="0" rIns="0" bIns="0" rtlCol="0" anchor="t"/>
          <a:lstStyle/>
          <a:p>
            <a:pPr marL="0" indent="0" algn="l">
              <a:lnSpc>
                <a:spcPts val="1750"/>
              </a:lnSpc>
              <a:buNone/>
            </a:pPr>
            <a:r>
              <a:rPr lang="en-US" sz="2000" b="1" dirty="0">
                <a:solidFill>
                  <a:srgbClr val="8061FF"/>
                </a:solidFill>
                <a:latin typeface="Syne Bold" pitchFamily="34" charset="0"/>
                <a:ea typeface="Syne Bold" pitchFamily="34" charset="-122"/>
                <a:cs typeface="Syne Bold" pitchFamily="34" charset="-120"/>
              </a:rPr>
              <a:t>2. Load Dataset</a:t>
            </a:r>
            <a:endParaRPr lang="en-US" sz="2000" dirty="0"/>
          </a:p>
        </p:txBody>
      </p:sp>
      <p:sp>
        <p:nvSpPr>
          <p:cNvPr id="7" name="Shape 5"/>
          <p:cNvSpPr/>
          <p:nvPr/>
        </p:nvSpPr>
        <p:spPr>
          <a:xfrm>
            <a:off x="442995" y="2573678"/>
            <a:ext cx="13792676" cy="894300"/>
          </a:xfrm>
          <a:prstGeom prst="roundRect">
            <a:avLst>
              <a:gd name="adj" fmla="val 1481"/>
            </a:avLst>
          </a:prstGeom>
          <a:solidFill>
            <a:srgbClr val="191740"/>
          </a:solidFill>
          <a:ln/>
        </p:spPr>
        <p:txBody>
          <a:bodyPr/>
          <a:lstStyle/>
          <a:p>
            <a:endParaRPr lang="en-US"/>
          </a:p>
        </p:txBody>
      </p:sp>
      <p:sp>
        <p:nvSpPr>
          <p:cNvPr id="9" name="Text 7"/>
          <p:cNvSpPr/>
          <p:nvPr/>
        </p:nvSpPr>
        <p:spPr>
          <a:xfrm>
            <a:off x="547929" y="2776945"/>
            <a:ext cx="13610749" cy="698767"/>
          </a:xfrm>
          <a:prstGeom prst="rect">
            <a:avLst/>
          </a:prstGeom>
          <a:noFill/>
          <a:ln/>
        </p:spPr>
        <p:txBody>
          <a:bodyPr wrap="square" lIns="0" tIns="0" rIns="0" bIns="0" rtlCol="0" anchor="t"/>
          <a:lstStyle/>
          <a:p>
            <a:pPr marL="0" indent="0" algn="l">
              <a:lnSpc>
                <a:spcPts val="1050"/>
              </a:lnSpc>
              <a:buNone/>
            </a:pPr>
            <a:r>
              <a:rPr lang="en-US" dirty="0">
                <a:solidFill>
                  <a:srgbClr val="D9E1FF"/>
                </a:solidFill>
                <a:highlight>
                  <a:srgbClr val="191740"/>
                </a:highlight>
                <a:latin typeface="Consolas" pitchFamily="34" charset="0"/>
                <a:ea typeface="Consolas" pitchFamily="34" charset="-122"/>
                <a:cs typeface="Consolas" pitchFamily="34" charset="-120"/>
              </a:rPr>
              <a:t># Importing the dataset</a:t>
            </a:r>
          </a:p>
          <a:p>
            <a:pPr marL="0" indent="0" algn="l">
              <a:lnSpc>
                <a:spcPts val="1050"/>
              </a:lnSpc>
              <a:buNone/>
            </a:pPr>
            <a:endParaRPr lang="en-US" dirty="0">
              <a:solidFill>
                <a:srgbClr val="D9E1FF"/>
              </a:solidFill>
              <a:highlight>
                <a:srgbClr val="191740"/>
              </a:highlight>
              <a:latin typeface="Consolas" pitchFamily="34" charset="0"/>
              <a:ea typeface="Consolas" pitchFamily="34" charset="-122"/>
              <a:cs typeface="Consolas" pitchFamily="34" charset="-120"/>
            </a:endParaRPr>
          </a:p>
          <a:p>
            <a:pPr marL="0" indent="0" algn="l">
              <a:lnSpc>
                <a:spcPts val="1050"/>
              </a:lnSpc>
              <a:buNone/>
            </a:pPr>
            <a:endParaRPr lang="en-US" dirty="0"/>
          </a:p>
          <a:p>
            <a:pPr marL="0" indent="0" algn="l">
              <a:lnSpc>
                <a:spcPts val="1050"/>
              </a:lnSpc>
              <a:buNone/>
            </a:pPr>
            <a:r>
              <a:rPr lang="en-US" dirty="0">
                <a:solidFill>
                  <a:srgbClr val="D9E1FF"/>
                </a:solidFill>
                <a:highlight>
                  <a:srgbClr val="191740"/>
                </a:highlight>
                <a:latin typeface="Consolas" pitchFamily="34" charset="0"/>
                <a:ea typeface="Consolas" pitchFamily="34" charset="-122"/>
                <a:cs typeface="Consolas" pitchFamily="34" charset="-120"/>
              </a:rPr>
              <a:t>df = pd.read_csv("C:\\Users\\supra\\Desktop\\Python_project\\Customer_Sentiment\\Customer_Sentiment.csv")</a:t>
            </a:r>
            <a:endParaRPr lang="en-US" dirty="0"/>
          </a:p>
        </p:txBody>
      </p:sp>
      <p:sp>
        <p:nvSpPr>
          <p:cNvPr id="11" name="Shape 6">
            <a:extLst>
              <a:ext uri="{FF2B5EF4-FFF2-40B4-BE49-F238E27FC236}">
                <a16:creationId xmlns:a16="http://schemas.microsoft.com/office/drawing/2014/main" id="{C5AE4C40-DF01-4BE1-FEF1-CD664CFA7BA0}"/>
              </a:ext>
            </a:extLst>
          </p:cNvPr>
          <p:cNvSpPr/>
          <p:nvPr/>
        </p:nvSpPr>
        <p:spPr>
          <a:xfrm>
            <a:off x="452201" y="4571189"/>
            <a:ext cx="13802201" cy="3547941"/>
          </a:xfrm>
          <a:prstGeom prst="roundRect">
            <a:avLst>
              <a:gd name="adj" fmla="val 1481"/>
            </a:avLst>
          </a:prstGeom>
          <a:solidFill>
            <a:srgbClr val="191740"/>
          </a:solidFill>
          <a:ln/>
        </p:spPr>
        <p:txBody>
          <a:bodyPr/>
          <a:lstStyle/>
          <a:p>
            <a:endParaRPr lang="en-US"/>
          </a:p>
        </p:txBody>
      </p:sp>
      <p:sp>
        <p:nvSpPr>
          <p:cNvPr id="13" name="Text 7">
            <a:extLst>
              <a:ext uri="{FF2B5EF4-FFF2-40B4-BE49-F238E27FC236}">
                <a16:creationId xmlns:a16="http://schemas.microsoft.com/office/drawing/2014/main" id="{C2052D85-FF11-6D3D-2094-8C841C599BB0}"/>
              </a:ext>
            </a:extLst>
          </p:cNvPr>
          <p:cNvSpPr/>
          <p:nvPr/>
        </p:nvSpPr>
        <p:spPr>
          <a:xfrm>
            <a:off x="547929" y="3764721"/>
            <a:ext cx="6549311" cy="558909"/>
          </a:xfrm>
          <a:prstGeom prst="rect">
            <a:avLst/>
          </a:prstGeom>
          <a:noFill/>
          <a:ln/>
        </p:spPr>
        <p:txBody>
          <a:bodyPr wrap="square" lIns="0" tIns="0" rIns="0" bIns="0" rtlCol="0" anchor="t"/>
          <a:lstStyle/>
          <a:p>
            <a:pPr>
              <a:lnSpc>
                <a:spcPts val="1050"/>
              </a:lnSpc>
            </a:pPr>
            <a:r>
              <a:rPr lang="en-US" dirty="0">
                <a:solidFill>
                  <a:srgbClr val="D9E1FF"/>
                </a:solidFill>
                <a:highlight>
                  <a:srgbClr val="191740"/>
                </a:highlight>
                <a:latin typeface="Consolas" pitchFamily="34" charset="0"/>
              </a:rPr>
              <a:t># To see the total rows and columns</a:t>
            </a:r>
          </a:p>
          <a:p>
            <a:pPr>
              <a:lnSpc>
                <a:spcPts val="1050"/>
              </a:lnSpc>
            </a:pPr>
            <a:endParaRPr lang="en-US" dirty="0">
              <a:solidFill>
                <a:srgbClr val="D9E1FF"/>
              </a:solidFill>
              <a:highlight>
                <a:srgbClr val="191740"/>
              </a:highlight>
              <a:latin typeface="Consolas" pitchFamily="34" charset="0"/>
            </a:endParaRPr>
          </a:p>
          <a:p>
            <a:pPr>
              <a:lnSpc>
                <a:spcPts val="1050"/>
              </a:lnSpc>
            </a:pPr>
            <a:endParaRPr lang="en-US" dirty="0">
              <a:solidFill>
                <a:srgbClr val="D9E1FF"/>
              </a:solidFill>
              <a:highlight>
                <a:srgbClr val="191740"/>
              </a:highlight>
              <a:latin typeface="Consolas" pitchFamily="34" charset="0"/>
            </a:endParaRPr>
          </a:p>
          <a:p>
            <a:pPr>
              <a:lnSpc>
                <a:spcPts val="1050"/>
              </a:lnSpc>
            </a:pPr>
            <a:r>
              <a:rPr lang="en-US" dirty="0" err="1">
                <a:solidFill>
                  <a:srgbClr val="D9E1FF"/>
                </a:solidFill>
                <a:highlight>
                  <a:srgbClr val="191740"/>
                </a:highlight>
                <a:latin typeface="Consolas" pitchFamily="34" charset="0"/>
              </a:rPr>
              <a:t>df.shape</a:t>
            </a:r>
            <a:endParaRPr lang="en-US" dirty="0">
              <a:solidFill>
                <a:srgbClr val="D9E1FF"/>
              </a:solidFill>
              <a:highlight>
                <a:srgbClr val="191740"/>
              </a:highlight>
              <a:latin typeface="Consolas" pitchFamily="34" charset="0"/>
            </a:endParaRPr>
          </a:p>
        </p:txBody>
      </p:sp>
      <p:pic>
        <p:nvPicPr>
          <p:cNvPr id="16" name="Picture 15">
            <a:extLst>
              <a:ext uri="{FF2B5EF4-FFF2-40B4-BE49-F238E27FC236}">
                <a16:creationId xmlns:a16="http://schemas.microsoft.com/office/drawing/2014/main" id="{146CA4EE-48B7-F105-2ED7-FF88B8E1CC1A}"/>
              </a:ext>
            </a:extLst>
          </p:cNvPr>
          <p:cNvPicPr>
            <a:picLocks noChangeAspect="1"/>
          </p:cNvPicPr>
          <p:nvPr/>
        </p:nvPicPr>
        <p:blipFill>
          <a:blip r:embed="rId3"/>
          <a:stretch>
            <a:fillRect/>
          </a:stretch>
        </p:blipFill>
        <p:spPr>
          <a:xfrm>
            <a:off x="10254280" y="3858631"/>
            <a:ext cx="1501216" cy="371087"/>
          </a:xfrm>
          <a:prstGeom prst="rect">
            <a:avLst/>
          </a:prstGeom>
          <a:effectLst>
            <a:glow rad="228600">
              <a:schemeClr val="accent1">
                <a:satMod val="175000"/>
                <a:alpha val="40000"/>
              </a:schemeClr>
            </a:glow>
          </a:effectLst>
        </p:spPr>
      </p:pic>
      <p:sp>
        <p:nvSpPr>
          <p:cNvPr id="17" name="Rectangle: Rounded Corners 16">
            <a:extLst>
              <a:ext uri="{FF2B5EF4-FFF2-40B4-BE49-F238E27FC236}">
                <a16:creationId xmlns:a16="http://schemas.microsoft.com/office/drawing/2014/main" id="{195B0474-6695-F385-6DE1-B5C65B09B6A4}"/>
              </a:ext>
            </a:extLst>
          </p:cNvPr>
          <p:cNvSpPr/>
          <p:nvPr/>
        </p:nvSpPr>
        <p:spPr>
          <a:xfrm>
            <a:off x="6839704" y="3886818"/>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sp>
        <p:nvSpPr>
          <p:cNvPr id="18" name="Text 7">
            <a:extLst>
              <a:ext uri="{FF2B5EF4-FFF2-40B4-BE49-F238E27FC236}">
                <a16:creationId xmlns:a16="http://schemas.microsoft.com/office/drawing/2014/main" id="{757BA715-04A9-857D-F665-6A42D15FC7C4}"/>
              </a:ext>
            </a:extLst>
          </p:cNvPr>
          <p:cNvSpPr/>
          <p:nvPr/>
        </p:nvSpPr>
        <p:spPr>
          <a:xfrm>
            <a:off x="583267" y="5743264"/>
            <a:ext cx="3001308" cy="665088"/>
          </a:xfrm>
          <a:prstGeom prst="rect">
            <a:avLst/>
          </a:prstGeom>
          <a:noFill/>
          <a:ln/>
        </p:spPr>
        <p:txBody>
          <a:bodyPr wrap="square" lIns="0" tIns="0" rIns="0" bIns="0" rtlCol="0" anchor="t"/>
          <a:lstStyle/>
          <a:p>
            <a:pPr>
              <a:lnSpc>
                <a:spcPts val="1050"/>
              </a:lnSpc>
            </a:pPr>
            <a:r>
              <a:rPr lang="en-US" dirty="0">
                <a:solidFill>
                  <a:srgbClr val="D9E1FF"/>
                </a:solidFill>
                <a:highlight>
                  <a:srgbClr val="191740"/>
                </a:highlight>
                <a:latin typeface="Consolas" pitchFamily="34" charset="0"/>
              </a:rPr>
              <a:t># To see my loaded data</a:t>
            </a:r>
          </a:p>
          <a:p>
            <a:pPr>
              <a:lnSpc>
                <a:spcPts val="1050"/>
              </a:lnSpc>
            </a:pPr>
            <a:endParaRPr lang="en-US" dirty="0">
              <a:solidFill>
                <a:srgbClr val="D9E1FF"/>
              </a:solidFill>
              <a:highlight>
                <a:srgbClr val="191740"/>
              </a:highlight>
              <a:latin typeface="Consolas" pitchFamily="34" charset="0"/>
            </a:endParaRPr>
          </a:p>
          <a:p>
            <a:pPr>
              <a:lnSpc>
                <a:spcPts val="1050"/>
              </a:lnSpc>
            </a:pPr>
            <a:endParaRPr lang="en-US" dirty="0">
              <a:solidFill>
                <a:srgbClr val="D9E1FF"/>
              </a:solidFill>
              <a:highlight>
                <a:srgbClr val="191740"/>
              </a:highlight>
              <a:latin typeface="Consolas" pitchFamily="34" charset="0"/>
            </a:endParaRPr>
          </a:p>
          <a:p>
            <a:pPr>
              <a:lnSpc>
                <a:spcPts val="1050"/>
              </a:lnSpc>
            </a:pPr>
            <a:r>
              <a:rPr lang="en-US" dirty="0" err="1">
                <a:solidFill>
                  <a:srgbClr val="D9E1FF"/>
                </a:solidFill>
                <a:highlight>
                  <a:srgbClr val="191740"/>
                </a:highlight>
                <a:latin typeface="Consolas" pitchFamily="34" charset="0"/>
              </a:rPr>
              <a:t>df.head</a:t>
            </a:r>
            <a:r>
              <a:rPr lang="en-US" dirty="0">
                <a:solidFill>
                  <a:srgbClr val="D9E1FF"/>
                </a:solidFill>
                <a:highlight>
                  <a:srgbClr val="191740"/>
                </a:highlight>
                <a:latin typeface="Consolas" pitchFamily="34" charset="0"/>
              </a:rPr>
              <a:t>()</a:t>
            </a:r>
          </a:p>
        </p:txBody>
      </p:sp>
      <p:sp>
        <p:nvSpPr>
          <p:cNvPr id="23" name="Rectangle: Rounded Corners 22">
            <a:extLst>
              <a:ext uri="{FF2B5EF4-FFF2-40B4-BE49-F238E27FC236}">
                <a16:creationId xmlns:a16="http://schemas.microsoft.com/office/drawing/2014/main" id="{39D598B5-7EB5-3369-6961-23296588E319}"/>
              </a:ext>
            </a:extLst>
          </p:cNvPr>
          <p:cNvSpPr/>
          <p:nvPr/>
        </p:nvSpPr>
        <p:spPr>
          <a:xfrm>
            <a:off x="4586884" y="5842777"/>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pic>
        <p:nvPicPr>
          <p:cNvPr id="26" name="Picture 25">
            <a:extLst>
              <a:ext uri="{FF2B5EF4-FFF2-40B4-BE49-F238E27FC236}">
                <a16:creationId xmlns:a16="http://schemas.microsoft.com/office/drawing/2014/main" id="{98167C8D-FB93-5044-0B14-33150F32267D}"/>
              </a:ext>
            </a:extLst>
          </p:cNvPr>
          <p:cNvPicPr>
            <a:picLocks noChangeAspect="1"/>
          </p:cNvPicPr>
          <p:nvPr/>
        </p:nvPicPr>
        <p:blipFill>
          <a:blip r:embed="rId4"/>
          <a:stretch>
            <a:fillRect/>
          </a:stretch>
        </p:blipFill>
        <p:spPr>
          <a:xfrm>
            <a:off x="6513060" y="4891028"/>
            <a:ext cx="7482441" cy="2916503"/>
          </a:xfrm>
          <a:prstGeom prst="rect">
            <a:avLst/>
          </a:prstGeom>
          <a:effectLst>
            <a:glow rad="228600">
              <a:schemeClr val="accent1">
                <a:satMod val="175000"/>
                <a:alpha val="40000"/>
              </a:schemeClr>
            </a:glow>
          </a:effectLst>
        </p:spPr>
      </p:pic>
      <p:sp>
        <p:nvSpPr>
          <p:cNvPr id="8" name="Text 0">
            <a:extLst>
              <a:ext uri="{FF2B5EF4-FFF2-40B4-BE49-F238E27FC236}">
                <a16:creationId xmlns:a16="http://schemas.microsoft.com/office/drawing/2014/main" id="{A84716E7-387D-83CA-A274-46C388275770}"/>
              </a:ext>
            </a:extLst>
          </p:cNvPr>
          <p:cNvSpPr/>
          <p:nvPr/>
        </p:nvSpPr>
        <p:spPr>
          <a:xfrm>
            <a:off x="4469604" y="512275"/>
            <a:ext cx="6110168" cy="766800"/>
          </a:xfrm>
          <a:prstGeom prst="rect">
            <a:avLst/>
          </a:prstGeom>
          <a:noFill/>
          <a:ln/>
        </p:spPr>
        <p:txBody>
          <a:bodyPr wrap="none" lIns="0" tIns="0" rIns="0" bIns="0" rtlCol="0" anchor="t"/>
          <a:lstStyle/>
          <a:p>
            <a:pPr algn="ctr">
              <a:lnSpc>
                <a:spcPts val="1800"/>
              </a:lnSpc>
            </a:pPr>
            <a:r>
              <a:rPr lang="en-US" sz="4000" b="1" dirty="0"/>
              <a:t>Analytical Approach &amp; Solutions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Shape 6">
            <a:extLst>
              <a:ext uri="{FF2B5EF4-FFF2-40B4-BE49-F238E27FC236}">
                <a16:creationId xmlns:a16="http://schemas.microsoft.com/office/drawing/2014/main" id="{F7998DB9-AD80-47ED-9DA0-1A9317A79711}"/>
              </a:ext>
            </a:extLst>
          </p:cNvPr>
          <p:cNvSpPr/>
          <p:nvPr/>
        </p:nvSpPr>
        <p:spPr>
          <a:xfrm>
            <a:off x="414099" y="4578517"/>
            <a:ext cx="13802201" cy="3296277"/>
          </a:xfrm>
          <a:prstGeom prst="roundRect">
            <a:avLst>
              <a:gd name="adj" fmla="val 1481"/>
            </a:avLst>
          </a:prstGeom>
          <a:solidFill>
            <a:srgbClr val="191740"/>
          </a:solidFill>
          <a:ln/>
        </p:spPr>
        <p:txBody>
          <a:bodyPr/>
          <a:lstStyle/>
          <a:p>
            <a:endParaRPr lang="en-US"/>
          </a:p>
        </p:txBody>
      </p:sp>
      <p:sp>
        <p:nvSpPr>
          <p:cNvPr id="22" name="Shape 6">
            <a:extLst>
              <a:ext uri="{FF2B5EF4-FFF2-40B4-BE49-F238E27FC236}">
                <a16:creationId xmlns:a16="http://schemas.microsoft.com/office/drawing/2014/main" id="{D039AF34-77F9-2601-2082-9AEA09BB76DC}"/>
              </a:ext>
            </a:extLst>
          </p:cNvPr>
          <p:cNvSpPr/>
          <p:nvPr/>
        </p:nvSpPr>
        <p:spPr>
          <a:xfrm>
            <a:off x="414099" y="382926"/>
            <a:ext cx="13802201" cy="3802675"/>
          </a:xfrm>
          <a:prstGeom prst="roundRect">
            <a:avLst>
              <a:gd name="adj" fmla="val 1481"/>
            </a:avLst>
          </a:prstGeom>
          <a:solidFill>
            <a:srgbClr val="191740"/>
          </a:solidFill>
          <a:ln/>
        </p:spPr>
        <p:txBody>
          <a:bodyPr/>
          <a:lstStyle/>
          <a:p>
            <a:endParaRPr lang="en-US"/>
          </a:p>
        </p:txBody>
      </p:sp>
      <p:sp>
        <p:nvSpPr>
          <p:cNvPr id="27" name="Text 7">
            <a:extLst>
              <a:ext uri="{FF2B5EF4-FFF2-40B4-BE49-F238E27FC236}">
                <a16:creationId xmlns:a16="http://schemas.microsoft.com/office/drawing/2014/main" id="{29965B45-91DD-FCE7-7116-547A3D6D33D1}"/>
              </a:ext>
            </a:extLst>
          </p:cNvPr>
          <p:cNvSpPr/>
          <p:nvPr/>
        </p:nvSpPr>
        <p:spPr>
          <a:xfrm>
            <a:off x="609082" y="2004808"/>
            <a:ext cx="6549311" cy="558909"/>
          </a:xfrm>
          <a:prstGeom prst="rect">
            <a:avLst/>
          </a:prstGeom>
          <a:noFill/>
          <a:ln/>
        </p:spPr>
        <p:txBody>
          <a:bodyPr wrap="square" lIns="0" tIns="0" rIns="0" bIns="0" rtlCol="0" anchor="t"/>
          <a:lstStyle/>
          <a:p>
            <a:pPr>
              <a:lnSpc>
                <a:spcPts val="1050"/>
              </a:lnSpc>
            </a:pPr>
            <a:r>
              <a:rPr lang="en-US" dirty="0">
                <a:solidFill>
                  <a:srgbClr val="D9E1FF"/>
                </a:solidFill>
                <a:highlight>
                  <a:srgbClr val="191740"/>
                </a:highlight>
                <a:latin typeface="Consolas" pitchFamily="34" charset="0"/>
              </a:rPr>
              <a:t># Quick summary of the </a:t>
            </a:r>
            <a:r>
              <a:rPr lang="en-US" dirty="0" err="1">
                <a:solidFill>
                  <a:srgbClr val="D9E1FF"/>
                </a:solidFill>
                <a:highlight>
                  <a:srgbClr val="191740"/>
                </a:highlight>
                <a:latin typeface="Consolas" pitchFamily="34" charset="0"/>
              </a:rPr>
              <a:t>Dataframe</a:t>
            </a:r>
            <a:endParaRPr lang="en-US" dirty="0">
              <a:solidFill>
                <a:srgbClr val="D9E1FF"/>
              </a:solidFill>
              <a:highlight>
                <a:srgbClr val="191740"/>
              </a:highlight>
              <a:latin typeface="Consolas" pitchFamily="34" charset="0"/>
            </a:endParaRPr>
          </a:p>
          <a:p>
            <a:pPr>
              <a:lnSpc>
                <a:spcPts val="1050"/>
              </a:lnSpc>
            </a:pPr>
            <a:endParaRPr lang="en-US" dirty="0">
              <a:solidFill>
                <a:srgbClr val="D9E1FF"/>
              </a:solidFill>
              <a:highlight>
                <a:srgbClr val="191740"/>
              </a:highlight>
              <a:latin typeface="Consolas" pitchFamily="34" charset="0"/>
            </a:endParaRPr>
          </a:p>
          <a:p>
            <a:pPr>
              <a:lnSpc>
                <a:spcPts val="1050"/>
              </a:lnSpc>
            </a:pPr>
            <a:endParaRPr lang="en-US" dirty="0">
              <a:solidFill>
                <a:srgbClr val="D9E1FF"/>
              </a:solidFill>
              <a:highlight>
                <a:srgbClr val="191740"/>
              </a:highlight>
              <a:latin typeface="Consolas" pitchFamily="34" charset="0"/>
            </a:endParaRPr>
          </a:p>
          <a:p>
            <a:pPr>
              <a:lnSpc>
                <a:spcPts val="1050"/>
              </a:lnSpc>
            </a:pPr>
            <a:r>
              <a:rPr lang="en-US" dirty="0">
                <a:solidFill>
                  <a:srgbClr val="D9E1FF"/>
                </a:solidFill>
                <a:highlight>
                  <a:srgbClr val="191740"/>
                </a:highlight>
                <a:latin typeface="Consolas" pitchFamily="34" charset="0"/>
              </a:rPr>
              <a:t>df.info()</a:t>
            </a:r>
          </a:p>
        </p:txBody>
      </p:sp>
      <p:pic>
        <p:nvPicPr>
          <p:cNvPr id="29" name="Picture 28">
            <a:extLst>
              <a:ext uri="{FF2B5EF4-FFF2-40B4-BE49-F238E27FC236}">
                <a16:creationId xmlns:a16="http://schemas.microsoft.com/office/drawing/2014/main" id="{5A106FBE-E206-7A25-D19C-A5A0085932A0}"/>
              </a:ext>
            </a:extLst>
          </p:cNvPr>
          <p:cNvPicPr>
            <a:picLocks noChangeAspect="1"/>
          </p:cNvPicPr>
          <p:nvPr/>
        </p:nvPicPr>
        <p:blipFill>
          <a:blip r:embed="rId2"/>
          <a:stretch>
            <a:fillRect/>
          </a:stretch>
        </p:blipFill>
        <p:spPr>
          <a:xfrm>
            <a:off x="8996318" y="638247"/>
            <a:ext cx="3893797" cy="3292029"/>
          </a:xfrm>
          <a:prstGeom prst="rect">
            <a:avLst/>
          </a:prstGeom>
          <a:effectLst>
            <a:glow rad="228600">
              <a:schemeClr val="accent1">
                <a:satMod val="175000"/>
                <a:alpha val="40000"/>
              </a:schemeClr>
            </a:glow>
          </a:effectLst>
        </p:spPr>
      </p:pic>
      <p:sp>
        <p:nvSpPr>
          <p:cNvPr id="30" name="Rectangle: Rounded Corners 29">
            <a:extLst>
              <a:ext uri="{FF2B5EF4-FFF2-40B4-BE49-F238E27FC236}">
                <a16:creationId xmlns:a16="http://schemas.microsoft.com/office/drawing/2014/main" id="{F74B31EA-4D88-151B-08F8-713E505C7631}"/>
              </a:ext>
            </a:extLst>
          </p:cNvPr>
          <p:cNvSpPr/>
          <p:nvPr/>
        </p:nvSpPr>
        <p:spPr>
          <a:xfrm>
            <a:off x="5970793" y="1993400"/>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sp>
        <p:nvSpPr>
          <p:cNvPr id="31" name="Text 7">
            <a:extLst>
              <a:ext uri="{FF2B5EF4-FFF2-40B4-BE49-F238E27FC236}">
                <a16:creationId xmlns:a16="http://schemas.microsoft.com/office/drawing/2014/main" id="{BED56FDD-8003-72F7-EC54-AF2B30743693}"/>
              </a:ext>
            </a:extLst>
          </p:cNvPr>
          <p:cNvSpPr/>
          <p:nvPr/>
        </p:nvSpPr>
        <p:spPr>
          <a:xfrm>
            <a:off x="609083" y="5945337"/>
            <a:ext cx="6549311" cy="558909"/>
          </a:xfrm>
          <a:prstGeom prst="rect">
            <a:avLst/>
          </a:prstGeom>
          <a:noFill/>
          <a:ln/>
        </p:spPr>
        <p:txBody>
          <a:bodyPr wrap="square" lIns="0" tIns="0" rIns="0" bIns="0" rtlCol="0" anchor="t"/>
          <a:lstStyle/>
          <a:p>
            <a:pPr>
              <a:lnSpc>
                <a:spcPts val="1050"/>
              </a:lnSpc>
            </a:pPr>
            <a:r>
              <a:rPr lang="en-US" dirty="0">
                <a:solidFill>
                  <a:srgbClr val="D9E1FF"/>
                </a:solidFill>
                <a:highlight>
                  <a:srgbClr val="191740"/>
                </a:highlight>
                <a:latin typeface="Consolas" pitchFamily="34" charset="0"/>
              </a:rPr>
              <a:t># Statistical summary of </a:t>
            </a:r>
            <a:r>
              <a:rPr lang="en-US" dirty="0" err="1">
                <a:solidFill>
                  <a:srgbClr val="D9E1FF"/>
                </a:solidFill>
                <a:highlight>
                  <a:srgbClr val="191740"/>
                </a:highlight>
                <a:latin typeface="Consolas" pitchFamily="34" charset="0"/>
              </a:rPr>
              <a:t>Dataframe</a:t>
            </a:r>
            <a:endParaRPr lang="en-US" dirty="0">
              <a:solidFill>
                <a:srgbClr val="D9E1FF"/>
              </a:solidFill>
              <a:highlight>
                <a:srgbClr val="191740"/>
              </a:highlight>
              <a:latin typeface="Consolas" pitchFamily="34" charset="0"/>
            </a:endParaRPr>
          </a:p>
          <a:p>
            <a:pPr>
              <a:lnSpc>
                <a:spcPts val="1050"/>
              </a:lnSpc>
            </a:pPr>
            <a:endParaRPr lang="en-US" dirty="0">
              <a:solidFill>
                <a:srgbClr val="D9E1FF"/>
              </a:solidFill>
              <a:highlight>
                <a:srgbClr val="191740"/>
              </a:highlight>
              <a:latin typeface="Consolas" pitchFamily="34" charset="0"/>
            </a:endParaRPr>
          </a:p>
          <a:p>
            <a:pPr>
              <a:lnSpc>
                <a:spcPts val="1050"/>
              </a:lnSpc>
            </a:pPr>
            <a:endParaRPr lang="en-US" dirty="0">
              <a:solidFill>
                <a:srgbClr val="D9E1FF"/>
              </a:solidFill>
              <a:highlight>
                <a:srgbClr val="191740"/>
              </a:highlight>
              <a:latin typeface="Consolas" pitchFamily="34" charset="0"/>
            </a:endParaRPr>
          </a:p>
          <a:p>
            <a:pPr>
              <a:lnSpc>
                <a:spcPts val="1050"/>
              </a:lnSpc>
            </a:pPr>
            <a:r>
              <a:rPr lang="en-US" dirty="0" err="1">
                <a:solidFill>
                  <a:srgbClr val="D9E1FF"/>
                </a:solidFill>
                <a:highlight>
                  <a:srgbClr val="191740"/>
                </a:highlight>
                <a:latin typeface="Consolas" pitchFamily="34" charset="0"/>
              </a:rPr>
              <a:t>df.describe</a:t>
            </a:r>
            <a:r>
              <a:rPr lang="en-US" dirty="0">
                <a:solidFill>
                  <a:srgbClr val="D9E1FF"/>
                </a:solidFill>
                <a:highlight>
                  <a:srgbClr val="191740"/>
                </a:highlight>
                <a:latin typeface="Consolas" pitchFamily="34" charset="0"/>
              </a:rPr>
              <a:t>()</a:t>
            </a:r>
          </a:p>
        </p:txBody>
      </p:sp>
      <p:pic>
        <p:nvPicPr>
          <p:cNvPr id="33" name="Picture 32">
            <a:extLst>
              <a:ext uri="{FF2B5EF4-FFF2-40B4-BE49-F238E27FC236}">
                <a16:creationId xmlns:a16="http://schemas.microsoft.com/office/drawing/2014/main" id="{A8B1B9BC-A4D8-CE2B-6249-2654C23CB6B4}"/>
              </a:ext>
            </a:extLst>
          </p:cNvPr>
          <p:cNvPicPr>
            <a:picLocks noChangeAspect="1"/>
          </p:cNvPicPr>
          <p:nvPr/>
        </p:nvPicPr>
        <p:blipFill>
          <a:blip r:embed="rId3"/>
          <a:stretch>
            <a:fillRect/>
          </a:stretch>
        </p:blipFill>
        <p:spPr>
          <a:xfrm>
            <a:off x="9014099" y="4970485"/>
            <a:ext cx="3819620" cy="2574092"/>
          </a:xfrm>
          <a:prstGeom prst="rect">
            <a:avLst/>
          </a:prstGeom>
          <a:effectLst>
            <a:glow rad="228600">
              <a:schemeClr val="accent1">
                <a:satMod val="175000"/>
                <a:alpha val="40000"/>
              </a:schemeClr>
            </a:glow>
          </a:effectLst>
        </p:spPr>
      </p:pic>
      <p:sp>
        <p:nvSpPr>
          <p:cNvPr id="36" name="Rectangle: Rounded Corners 35">
            <a:extLst>
              <a:ext uri="{FF2B5EF4-FFF2-40B4-BE49-F238E27FC236}">
                <a16:creationId xmlns:a16="http://schemas.microsoft.com/office/drawing/2014/main" id="{C5EDEB6C-EF9D-EBE5-67A7-195D1B2B77B7}"/>
              </a:ext>
            </a:extLst>
          </p:cNvPr>
          <p:cNvSpPr/>
          <p:nvPr/>
        </p:nvSpPr>
        <p:spPr>
          <a:xfrm>
            <a:off x="5970793" y="5966669"/>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spTree>
    <p:extLst>
      <p:ext uri="{BB962C8B-B14F-4D97-AF65-F5344CB8AC3E}">
        <p14:creationId xmlns:p14="http://schemas.microsoft.com/office/powerpoint/2010/main" val="4258713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2232005" y="313611"/>
            <a:ext cx="5605224" cy="366117"/>
          </a:xfrm>
          <a:prstGeom prst="rect">
            <a:avLst/>
          </a:prstGeom>
          <a:noFill/>
          <a:ln/>
        </p:spPr>
        <p:txBody>
          <a:bodyPr wrap="none" lIns="0" tIns="0" rIns="0" bIns="0" rtlCol="0" anchor="t"/>
          <a:lstStyle/>
          <a:p>
            <a:pPr marL="0" indent="0" algn="l">
              <a:lnSpc>
                <a:spcPts val="2850"/>
              </a:lnSpc>
              <a:buNone/>
            </a:pPr>
            <a:r>
              <a:rPr lang="en-US" sz="2800" b="1" dirty="0">
                <a:solidFill>
                  <a:srgbClr val="8061FF"/>
                </a:solidFill>
                <a:latin typeface="Syne Bold" pitchFamily="34" charset="0"/>
                <a:ea typeface="Syne Bold" pitchFamily="34" charset="-122"/>
                <a:cs typeface="Syne Bold" pitchFamily="34" charset="-120"/>
              </a:rPr>
              <a:t>3. Data Cleaning &amp; Standardization</a:t>
            </a:r>
            <a:endParaRPr lang="en-US" sz="2800" dirty="0"/>
          </a:p>
        </p:txBody>
      </p:sp>
      <p:sp>
        <p:nvSpPr>
          <p:cNvPr id="3" name="Shape 1"/>
          <p:cNvSpPr/>
          <p:nvPr/>
        </p:nvSpPr>
        <p:spPr>
          <a:xfrm>
            <a:off x="837724" y="1509593"/>
            <a:ext cx="8744426" cy="5778698"/>
          </a:xfrm>
          <a:prstGeom prst="roundRect">
            <a:avLst>
              <a:gd name="adj" fmla="val 404"/>
            </a:avLst>
          </a:prstGeom>
          <a:solidFill>
            <a:srgbClr val="191740"/>
          </a:solidFill>
          <a:ln/>
        </p:spPr>
        <p:txBody>
          <a:bodyPr/>
          <a:lstStyle/>
          <a:p>
            <a:endParaRPr lang="en-US"/>
          </a:p>
        </p:txBody>
      </p:sp>
      <p:sp>
        <p:nvSpPr>
          <p:cNvPr id="4" name="Shape 2"/>
          <p:cNvSpPr/>
          <p:nvPr/>
        </p:nvSpPr>
        <p:spPr>
          <a:xfrm>
            <a:off x="334685" y="941308"/>
            <a:ext cx="9399865" cy="6861333"/>
          </a:xfrm>
          <a:prstGeom prst="roundRect">
            <a:avLst>
              <a:gd name="adj" fmla="val 404"/>
            </a:avLst>
          </a:prstGeom>
          <a:solidFill>
            <a:srgbClr val="191740"/>
          </a:solidFill>
          <a:ln/>
        </p:spPr>
        <p:txBody>
          <a:bodyPr/>
          <a:lstStyle/>
          <a:p>
            <a:endParaRPr lang="en-US" dirty="0"/>
          </a:p>
        </p:txBody>
      </p:sp>
      <p:sp>
        <p:nvSpPr>
          <p:cNvPr id="5" name="Text 3"/>
          <p:cNvSpPr/>
          <p:nvPr/>
        </p:nvSpPr>
        <p:spPr>
          <a:xfrm>
            <a:off x="685800" y="1352550"/>
            <a:ext cx="9044106" cy="6450090"/>
          </a:xfrm>
          <a:prstGeom prst="rect">
            <a:avLst/>
          </a:prstGeom>
          <a:noFill/>
          <a:ln/>
        </p:spPr>
        <p:txBody>
          <a:bodyPr wrap="square" lIns="0" tIns="0" rIns="0" bIns="0" rtlCol="0" anchor="t"/>
          <a:lstStyle/>
          <a:p>
            <a:pPr marL="0" indent="0" algn="l">
              <a:lnSpc>
                <a:spcPts val="1600"/>
              </a:lnSpc>
              <a:buNone/>
            </a:pPr>
            <a:r>
              <a:rPr lang="en-US" sz="1600" dirty="0">
                <a:solidFill>
                  <a:srgbClr val="D9E1FF"/>
                </a:solidFill>
                <a:highlight>
                  <a:srgbClr val="191740"/>
                </a:highlight>
                <a:latin typeface="Consolas" pitchFamily="34" charset="0"/>
                <a:ea typeface="Consolas" pitchFamily="34" charset="-122"/>
                <a:cs typeface="Consolas" pitchFamily="34" charset="-120"/>
              </a:rPr>
              <a:t># Define all categorical (text) columns to apply uniform cleaning operations</a:t>
            </a:r>
            <a:endParaRPr lang="en-US" sz="1600" dirty="0"/>
          </a:p>
          <a:p>
            <a:pPr marL="0" indent="0" algn="l">
              <a:lnSpc>
                <a:spcPts val="1600"/>
              </a:lnSpc>
              <a:buNone/>
            </a:pPr>
            <a:r>
              <a:rPr lang="en-US" sz="1600" dirty="0">
                <a:solidFill>
                  <a:srgbClr val="D9E1FF"/>
                </a:solidFill>
                <a:highlight>
                  <a:srgbClr val="191740"/>
                </a:highlight>
                <a:latin typeface="Consolas" pitchFamily="34" charset="0"/>
                <a:ea typeface="Consolas" pitchFamily="34" charset="-122"/>
                <a:cs typeface="Consolas" pitchFamily="34" charset="-120"/>
              </a:rPr>
              <a:t>text_cols = [</a:t>
            </a:r>
            <a:endParaRPr lang="en-US" sz="1600" dirty="0"/>
          </a:p>
          <a:p>
            <a:pPr marL="0" indent="0" algn="l">
              <a:lnSpc>
                <a:spcPts val="1600"/>
              </a:lnSpc>
              <a:buNone/>
            </a:pPr>
            <a:r>
              <a:rPr lang="en-US" sz="1600" dirty="0">
                <a:solidFill>
                  <a:srgbClr val="D9E1FF"/>
                </a:solidFill>
                <a:highlight>
                  <a:srgbClr val="191740"/>
                </a:highlight>
                <a:latin typeface="Consolas" pitchFamily="34" charset="0"/>
                <a:ea typeface="Consolas" pitchFamily="34" charset="-122"/>
                <a:cs typeface="Consolas" pitchFamily="34" charset="-120"/>
              </a:rPr>
              <a:t>'gender','region','product_category','platform',</a:t>
            </a:r>
            <a:endParaRPr lang="en-US" sz="1600" dirty="0"/>
          </a:p>
          <a:p>
            <a:pPr marL="0" indent="0" algn="l">
              <a:lnSpc>
                <a:spcPts val="1600"/>
              </a:lnSpc>
              <a:buNone/>
            </a:pPr>
            <a:r>
              <a:rPr lang="en-US" sz="1600" dirty="0">
                <a:solidFill>
                  <a:srgbClr val="D9E1FF"/>
                </a:solidFill>
                <a:highlight>
                  <a:srgbClr val="191740"/>
                </a:highlight>
                <a:latin typeface="Consolas" pitchFamily="34" charset="0"/>
                <a:ea typeface="Consolas" pitchFamily="34" charset="-122"/>
                <a:cs typeface="Consolas" pitchFamily="34" charset="-120"/>
              </a:rPr>
              <a:t>'purchase_channel','sentiment',</a:t>
            </a:r>
            <a:endParaRPr lang="en-US" sz="1600" dirty="0"/>
          </a:p>
          <a:p>
            <a:pPr marL="0" indent="0" algn="l">
              <a:lnSpc>
                <a:spcPts val="1600"/>
              </a:lnSpc>
              <a:buNone/>
            </a:pPr>
            <a:r>
              <a:rPr lang="en-US" sz="1600" dirty="0">
                <a:solidFill>
                  <a:srgbClr val="D9E1FF"/>
                </a:solidFill>
                <a:highlight>
                  <a:srgbClr val="191740"/>
                </a:highlight>
                <a:latin typeface="Consolas" pitchFamily="34" charset="0"/>
                <a:ea typeface="Consolas" pitchFamily="34" charset="-122"/>
                <a:cs typeface="Consolas" pitchFamily="34" charset="-120"/>
              </a:rPr>
              <a:t>'issue_resolved','</a:t>
            </a:r>
            <a:r>
              <a:rPr lang="en-US" sz="1600" dirty="0" err="1">
                <a:solidFill>
                  <a:srgbClr val="D9E1FF"/>
                </a:solidFill>
                <a:highlight>
                  <a:srgbClr val="191740"/>
                </a:highlight>
                <a:latin typeface="Consolas" pitchFamily="34" charset="0"/>
                <a:ea typeface="Consolas" pitchFamily="34" charset="-122"/>
                <a:cs typeface="Consolas" pitchFamily="34" charset="-120"/>
              </a:rPr>
              <a:t>complaint_registered</a:t>
            </a:r>
            <a:r>
              <a:rPr lang="en-US" sz="1600" dirty="0">
                <a:solidFill>
                  <a:srgbClr val="D9E1FF"/>
                </a:solidFill>
                <a:highlight>
                  <a:srgbClr val="191740"/>
                </a:highlight>
                <a:latin typeface="Consolas" pitchFamily="34" charset="0"/>
                <a:ea typeface="Consolas" pitchFamily="34" charset="-122"/>
                <a:cs typeface="Consolas" pitchFamily="34" charset="-120"/>
              </a:rPr>
              <a:t>’]</a:t>
            </a:r>
            <a:endParaRPr lang="en-US" sz="1600" dirty="0"/>
          </a:p>
          <a:p>
            <a:pPr marL="0" indent="0" algn="l">
              <a:lnSpc>
                <a:spcPts val="1600"/>
              </a:lnSpc>
              <a:buNone/>
            </a:pPr>
            <a:endParaRPr lang="en-US" sz="1600" dirty="0"/>
          </a:p>
          <a:p>
            <a:pPr marL="0" indent="0" algn="l">
              <a:lnSpc>
                <a:spcPts val="1600"/>
              </a:lnSpc>
              <a:buNone/>
            </a:pPr>
            <a:endParaRPr lang="en-US" sz="1600" dirty="0"/>
          </a:p>
          <a:p>
            <a:pPr marL="0" indent="0" algn="l">
              <a:lnSpc>
                <a:spcPts val="1600"/>
              </a:lnSpc>
              <a:buNone/>
            </a:pPr>
            <a:r>
              <a:rPr lang="en-US" sz="1600" dirty="0">
                <a:solidFill>
                  <a:srgbClr val="D9E1FF"/>
                </a:solidFill>
                <a:highlight>
                  <a:srgbClr val="191740"/>
                </a:highlight>
                <a:latin typeface="Consolas" pitchFamily="34" charset="0"/>
                <a:ea typeface="Consolas" pitchFamily="34" charset="-122"/>
                <a:cs typeface="Consolas" pitchFamily="34" charset="-120"/>
              </a:rPr>
              <a:t># Handle missing text values</a:t>
            </a:r>
            <a:endParaRPr lang="en-US" sz="1600" dirty="0"/>
          </a:p>
          <a:p>
            <a:pPr marL="0" indent="0" algn="l">
              <a:lnSpc>
                <a:spcPts val="1600"/>
              </a:lnSpc>
              <a:buNone/>
            </a:pPr>
            <a:r>
              <a:rPr lang="en-US" sz="1600" dirty="0">
                <a:solidFill>
                  <a:srgbClr val="D9E1FF"/>
                </a:solidFill>
                <a:highlight>
                  <a:srgbClr val="191740"/>
                </a:highlight>
                <a:latin typeface="Consolas" pitchFamily="34" charset="0"/>
                <a:ea typeface="Consolas" pitchFamily="34" charset="-122"/>
                <a:cs typeface="Consolas" pitchFamily="34" charset="-120"/>
              </a:rPr>
              <a:t>df[text_cols] = df[text_cols].fillna('unknown’)</a:t>
            </a:r>
            <a:endParaRPr lang="en-US" sz="1600" dirty="0"/>
          </a:p>
          <a:p>
            <a:pPr marL="0" indent="0" algn="l">
              <a:lnSpc>
                <a:spcPts val="1600"/>
              </a:lnSpc>
              <a:buNone/>
            </a:pPr>
            <a:endParaRPr lang="en-US" sz="1600" dirty="0"/>
          </a:p>
          <a:p>
            <a:pPr marL="0" indent="0" algn="l">
              <a:lnSpc>
                <a:spcPts val="1600"/>
              </a:lnSpc>
              <a:buNone/>
            </a:pPr>
            <a:endParaRPr lang="en-US" sz="1600" dirty="0"/>
          </a:p>
          <a:p>
            <a:pPr marL="0" indent="0" algn="l">
              <a:lnSpc>
                <a:spcPts val="1600"/>
              </a:lnSpc>
              <a:buNone/>
            </a:pPr>
            <a:r>
              <a:rPr lang="en-US" sz="1600" dirty="0">
                <a:solidFill>
                  <a:srgbClr val="D9E1FF"/>
                </a:solidFill>
                <a:highlight>
                  <a:srgbClr val="191740"/>
                </a:highlight>
                <a:latin typeface="Consolas" pitchFamily="34" charset="0"/>
                <a:ea typeface="Consolas" pitchFamily="34" charset="-122"/>
                <a:cs typeface="Consolas" pitchFamily="34" charset="-120"/>
              </a:rPr>
              <a:t># Standardize text</a:t>
            </a:r>
            <a:endParaRPr lang="en-US" sz="1600" dirty="0"/>
          </a:p>
          <a:p>
            <a:pPr marL="0" indent="0" algn="l">
              <a:lnSpc>
                <a:spcPts val="1600"/>
              </a:lnSpc>
              <a:buNone/>
            </a:pPr>
            <a:r>
              <a:rPr lang="en-US" sz="1600" dirty="0">
                <a:solidFill>
                  <a:srgbClr val="D9E1FF"/>
                </a:solidFill>
                <a:highlight>
                  <a:srgbClr val="191740"/>
                </a:highlight>
                <a:latin typeface="Consolas" pitchFamily="34" charset="0"/>
                <a:ea typeface="Consolas" pitchFamily="34" charset="-122"/>
                <a:cs typeface="Consolas" pitchFamily="34" charset="-120"/>
              </a:rPr>
              <a:t>for col in text_cols:</a:t>
            </a:r>
            <a:endParaRPr lang="en-US" sz="1600" dirty="0"/>
          </a:p>
          <a:p>
            <a:pPr marL="0" indent="0" algn="l">
              <a:lnSpc>
                <a:spcPts val="1600"/>
              </a:lnSpc>
              <a:buNone/>
            </a:pPr>
            <a:r>
              <a:rPr lang="en-US" sz="1600" dirty="0">
                <a:solidFill>
                  <a:srgbClr val="D9E1FF"/>
                </a:solidFill>
                <a:highlight>
                  <a:srgbClr val="191740"/>
                </a:highlight>
                <a:latin typeface="Consolas" pitchFamily="34" charset="0"/>
                <a:ea typeface="Consolas" pitchFamily="34" charset="-122"/>
                <a:cs typeface="Consolas" pitchFamily="34" charset="-120"/>
              </a:rPr>
              <a:t>df[col] = df[col].str.lower().str.strip()</a:t>
            </a:r>
            <a:endParaRPr lang="en-US" sz="1600" dirty="0"/>
          </a:p>
          <a:p>
            <a:pPr marL="0" indent="0" algn="l">
              <a:lnSpc>
                <a:spcPts val="1600"/>
              </a:lnSpc>
              <a:buNone/>
            </a:pPr>
            <a:endParaRPr lang="en-US" sz="1600" dirty="0"/>
          </a:p>
          <a:p>
            <a:pPr marL="0" indent="0" algn="l">
              <a:lnSpc>
                <a:spcPts val="1600"/>
              </a:lnSpc>
              <a:buNone/>
            </a:pPr>
            <a:endParaRPr lang="en-US" sz="1600" dirty="0"/>
          </a:p>
          <a:p>
            <a:pPr marL="0" indent="0" algn="l">
              <a:lnSpc>
                <a:spcPts val="1600"/>
              </a:lnSpc>
              <a:buNone/>
            </a:pPr>
            <a:r>
              <a:rPr lang="en-US" sz="1600" dirty="0">
                <a:solidFill>
                  <a:srgbClr val="D9E1FF"/>
                </a:solidFill>
                <a:highlight>
                  <a:srgbClr val="191740"/>
                </a:highlight>
                <a:latin typeface="Consolas" pitchFamily="34" charset="0"/>
                <a:ea typeface="Consolas" pitchFamily="34" charset="-122"/>
                <a:cs typeface="Consolas" pitchFamily="34" charset="-120"/>
              </a:rPr>
              <a:t># Normalize binary columns</a:t>
            </a:r>
            <a:endParaRPr lang="en-US" sz="1600" dirty="0"/>
          </a:p>
          <a:p>
            <a:pPr marL="0" indent="0" algn="l">
              <a:lnSpc>
                <a:spcPts val="1600"/>
              </a:lnSpc>
              <a:buNone/>
            </a:pPr>
            <a:r>
              <a:rPr lang="en-US" sz="1600" dirty="0">
                <a:solidFill>
                  <a:srgbClr val="D9E1FF"/>
                </a:solidFill>
                <a:highlight>
                  <a:srgbClr val="191740"/>
                </a:highlight>
                <a:latin typeface="Consolas" pitchFamily="34" charset="0"/>
                <a:ea typeface="Consolas" pitchFamily="34" charset="-122"/>
                <a:cs typeface="Consolas" pitchFamily="34" charset="-120"/>
              </a:rPr>
              <a:t>df['issue_resolved'] = df['issue_resolved'].replace({</a:t>
            </a:r>
            <a:endParaRPr lang="en-US" sz="1600" dirty="0"/>
          </a:p>
          <a:p>
            <a:pPr marL="0" indent="0" algn="l">
              <a:lnSpc>
                <a:spcPts val="1600"/>
              </a:lnSpc>
              <a:buNone/>
            </a:pPr>
            <a:r>
              <a:rPr lang="en-US" sz="1600" dirty="0">
                <a:solidFill>
                  <a:srgbClr val="D9E1FF"/>
                </a:solidFill>
                <a:highlight>
                  <a:srgbClr val="191740"/>
                </a:highlight>
                <a:latin typeface="Consolas" pitchFamily="34" charset="0"/>
                <a:ea typeface="Consolas" pitchFamily="34" charset="-122"/>
                <a:cs typeface="Consolas" pitchFamily="34" charset="-120"/>
              </a:rPr>
              <a:t>'yes': 'yes', 'y': 'yes', 'true': 'yes',</a:t>
            </a:r>
            <a:endParaRPr lang="en-US" sz="1600" dirty="0"/>
          </a:p>
          <a:p>
            <a:pPr marL="0" indent="0" algn="l">
              <a:lnSpc>
                <a:spcPts val="1600"/>
              </a:lnSpc>
              <a:buNone/>
            </a:pPr>
            <a:r>
              <a:rPr lang="en-US" sz="1600" dirty="0">
                <a:solidFill>
                  <a:srgbClr val="D9E1FF"/>
                </a:solidFill>
                <a:highlight>
                  <a:srgbClr val="191740"/>
                </a:highlight>
                <a:latin typeface="Consolas" pitchFamily="34" charset="0"/>
                <a:ea typeface="Consolas" pitchFamily="34" charset="-122"/>
                <a:cs typeface="Consolas" pitchFamily="34" charset="-120"/>
              </a:rPr>
              <a:t>'no': 'no', 'n': 'no', 'false': 'no'</a:t>
            </a:r>
            <a:endParaRPr lang="en-US" sz="1600" dirty="0"/>
          </a:p>
          <a:p>
            <a:pPr marL="0" indent="0" algn="l">
              <a:lnSpc>
                <a:spcPts val="1600"/>
              </a:lnSpc>
              <a:buNone/>
            </a:pPr>
            <a:r>
              <a:rPr lang="en-US" sz="1600" dirty="0">
                <a:solidFill>
                  <a:srgbClr val="D9E1FF"/>
                </a:solidFill>
                <a:highlight>
                  <a:srgbClr val="191740"/>
                </a:highlight>
                <a:latin typeface="Consolas" pitchFamily="34" charset="0"/>
                <a:ea typeface="Consolas" pitchFamily="34" charset="-122"/>
                <a:cs typeface="Consolas" pitchFamily="34" charset="-120"/>
              </a:rPr>
              <a:t>})</a:t>
            </a:r>
            <a:endParaRPr lang="en-US" sz="1600" dirty="0"/>
          </a:p>
          <a:p>
            <a:pPr marL="0" indent="0" algn="l">
              <a:lnSpc>
                <a:spcPts val="1600"/>
              </a:lnSpc>
              <a:buNone/>
            </a:pPr>
            <a:endParaRPr lang="en-US" sz="1600" dirty="0"/>
          </a:p>
          <a:p>
            <a:pPr marL="0" indent="0" algn="l">
              <a:lnSpc>
                <a:spcPts val="1600"/>
              </a:lnSpc>
              <a:buNone/>
            </a:pPr>
            <a:r>
              <a:rPr lang="en-US" sz="1600" dirty="0">
                <a:solidFill>
                  <a:srgbClr val="D9E1FF"/>
                </a:solidFill>
                <a:highlight>
                  <a:srgbClr val="191740"/>
                </a:highlight>
                <a:latin typeface="Consolas" pitchFamily="34" charset="0"/>
                <a:ea typeface="Consolas" pitchFamily="34" charset="-122"/>
                <a:cs typeface="Consolas" pitchFamily="34" charset="-120"/>
              </a:rPr>
              <a:t>df['complaint_registered'] = df['complaint_registered'].replace({</a:t>
            </a:r>
            <a:endParaRPr lang="en-US" sz="1600" dirty="0"/>
          </a:p>
          <a:p>
            <a:pPr marL="0" indent="0" algn="l">
              <a:lnSpc>
                <a:spcPts val="1600"/>
              </a:lnSpc>
              <a:buNone/>
            </a:pPr>
            <a:r>
              <a:rPr lang="en-US" sz="1600" dirty="0">
                <a:solidFill>
                  <a:srgbClr val="D9E1FF"/>
                </a:solidFill>
                <a:highlight>
                  <a:srgbClr val="191740"/>
                </a:highlight>
                <a:latin typeface="Consolas" pitchFamily="34" charset="0"/>
                <a:ea typeface="Consolas" pitchFamily="34" charset="-122"/>
                <a:cs typeface="Consolas" pitchFamily="34" charset="-120"/>
              </a:rPr>
              <a:t>'yes': 'yes', 'y': 'yes',</a:t>
            </a:r>
            <a:endParaRPr lang="en-US" sz="1600" dirty="0"/>
          </a:p>
          <a:p>
            <a:pPr marL="0" indent="0" algn="l">
              <a:lnSpc>
                <a:spcPts val="1600"/>
              </a:lnSpc>
              <a:buNone/>
            </a:pPr>
            <a:r>
              <a:rPr lang="en-US" sz="1600" dirty="0">
                <a:solidFill>
                  <a:srgbClr val="D9E1FF"/>
                </a:solidFill>
                <a:highlight>
                  <a:srgbClr val="191740"/>
                </a:highlight>
                <a:latin typeface="Consolas" pitchFamily="34" charset="0"/>
                <a:ea typeface="Consolas" pitchFamily="34" charset="-122"/>
                <a:cs typeface="Consolas" pitchFamily="34" charset="-120"/>
              </a:rPr>
              <a:t>'no': 'no', 'n': 'no'</a:t>
            </a:r>
            <a:endParaRPr lang="en-US" sz="1600" dirty="0"/>
          </a:p>
          <a:p>
            <a:pPr marL="0" indent="0" algn="l">
              <a:lnSpc>
                <a:spcPts val="1600"/>
              </a:lnSpc>
              <a:buNone/>
            </a:pPr>
            <a:r>
              <a:rPr lang="en-US" sz="1600" dirty="0">
                <a:solidFill>
                  <a:srgbClr val="D9E1FF"/>
                </a:solidFill>
                <a:highlight>
                  <a:srgbClr val="191740"/>
                </a:highlight>
                <a:latin typeface="Consolas" pitchFamily="34" charset="0"/>
                <a:ea typeface="Consolas" pitchFamily="34" charset="-122"/>
                <a:cs typeface="Consolas" pitchFamily="34" charset="-120"/>
              </a:rPr>
              <a:t>})</a:t>
            </a:r>
            <a:endParaRPr lang="en-US" sz="1600" dirty="0"/>
          </a:p>
          <a:p>
            <a:pPr marL="0" indent="0" algn="l">
              <a:lnSpc>
                <a:spcPts val="1600"/>
              </a:lnSpc>
              <a:buNone/>
            </a:pPr>
            <a:endParaRPr lang="en-US" sz="1600" dirty="0"/>
          </a:p>
          <a:p>
            <a:pPr marL="0" indent="0" algn="l">
              <a:lnSpc>
                <a:spcPts val="1600"/>
              </a:lnSpc>
              <a:buNone/>
            </a:pPr>
            <a:endParaRPr lang="en-US" sz="1600" dirty="0"/>
          </a:p>
          <a:p>
            <a:pPr marL="0" indent="0" algn="l">
              <a:lnSpc>
                <a:spcPts val="1600"/>
              </a:lnSpc>
              <a:buNone/>
            </a:pPr>
            <a:r>
              <a:rPr lang="en-US" sz="1600" dirty="0">
                <a:solidFill>
                  <a:srgbClr val="D9E1FF"/>
                </a:solidFill>
                <a:highlight>
                  <a:srgbClr val="191740"/>
                </a:highlight>
                <a:latin typeface="Consolas" pitchFamily="34" charset="0"/>
                <a:ea typeface="Consolas" pitchFamily="34" charset="-122"/>
                <a:cs typeface="Consolas" pitchFamily="34" charset="-120"/>
              </a:rPr>
              <a:t># Remove duplicates</a:t>
            </a:r>
            <a:endParaRPr lang="en-US" sz="1600" dirty="0"/>
          </a:p>
          <a:p>
            <a:pPr marL="0" indent="0" algn="l">
              <a:lnSpc>
                <a:spcPts val="1600"/>
              </a:lnSpc>
              <a:buNone/>
            </a:pPr>
            <a:r>
              <a:rPr lang="en-US" sz="1600" dirty="0">
                <a:solidFill>
                  <a:srgbClr val="D9E1FF"/>
                </a:solidFill>
                <a:highlight>
                  <a:srgbClr val="191740"/>
                </a:highlight>
                <a:latin typeface="Consolas" pitchFamily="34" charset="0"/>
                <a:ea typeface="Consolas" pitchFamily="34" charset="-122"/>
                <a:cs typeface="Consolas" pitchFamily="34" charset="-120"/>
              </a:rPr>
              <a:t>df.drop_duplicates(inplace=True)</a:t>
            </a:r>
            <a:endParaRPr lang="en-US" sz="1600" dirty="0"/>
          </a:p>
        </p:txBody>
      </p:sp>
      <p:pic>
        <p:nvPicPr>
          <p:cNvPr id="7" name="Image 0" descr="preencoded.png"/>
          <p:cNvPicPr>
            <a:picLocks noChangeAspect="1"/>
          </p:cNvPicPr>
          <p:nvPr/>
        </p:nvPicPr>
        <p:blipFill>
          <a:blip r:embed="rId3"/>
          <a:srcRect r="68309"/>
          <a:stretch>
            <a:fillRect/>
          </a:stretch>
        </p:blipFill>
        <p:spPr>
          <a:xfrm>
            <a:off x="10058165" y="0"/>
            <a:ext cx="4572235" cy="82296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418862" y="485125"/>
            <a:ext cx="2669262" cy="239316"/>
          </a:xfrm>
          <a:prstGeom prst="rect">
            <a:avLst/>
          </a:prstGeom>
          <a:noFill/>
          <a:ln/>
        </p:spPr>
        <p:txBody>
          <a:bodyPr wrap="none" lIns="0" tIns="0" rIns="0" bIns="0" rtlCol="0" anchor="t"/>
          <a:lstStyle/>
          <a:p>
            <a:pPr marL="0" indent="0" algn="l">
              <a:lnSpc>
                <a:spcPts val="1850"/>
              </a:lnSpc>
              <a:buNone/>
            </a:pPr>
            <a:r>
              <a:rPr lang="en-US" sz="2000" b="1" dirty="0">
                <a:solidFill>
                  <a:srgbClr val="8061FF"/>
                </a:solidFill>
                <a:latin typeface="Syne Bold" pitchFamily="34" charset="0"/>
                <a:ea typeface="Syne Bold" pitchFamily="34" charset="-122"/>
                <a:cs typeface="Syne Bold" pitchFamily="34" charset="-120"/>
              </a:rPr>
              <a:t>4. Creating New Columns</a:t>
            </a:r>
            <a:endParaRPr lang="en-US" sz="2000" dirty="0"/>
          </a:p>
        </p:txBody>
      </p:sp>
      <p:sp>
        <p:nvSpPr>
          <p:cNvPr id="3" name="Text 1"/>
          <p:cNvSpPr/>
          <p:nvPr/>
        </p:nvSpPr>
        <p:spPr>
          <a:xfrm>
            <a:off x="418862" y="897319"/>
            <a:ext cx="13792676" cy="150376"/>
          </a:xfrm>
          <a:prstGeom prst="rect">
            <a:avLst/>
          </a:prstGeom>
          <a:noFill/>
          <a:ln/>
        </p:spPr>
        <p:txBody>
          <a:bodyPr wrap="none" lIns="0" tIns="0" rIns="0" bIns="0" rtlCol="0" anchor="t"/>
          <a:lstStyle/>
          <a:p>
            <a:pPr marL="0" indent="0" algn="l">
              <a:lnSpc>
                <a:spcPts val="1150"/>
              </a:lnSpc>
              <a:buNone/>
            </a:pPr>
            <a:r>
              <a:rPr lang="en-US" sz="1200" dirty="0">
                <a:solidFill>
                  <a:srgbClr val="D9E1FF"/>
                </a:solidFill>
                <a:latin typeface="Arimo" pitchFamily="34" charset="0"/>
                <a:ea typeface="Arimo" pitchFamily="34" charset="-122"/>
                <a:cs typeface="Arimo" pitchFamily="34" charset="-120"/>
              </a:rPr>
              <a:t>#To see how long customer reviews are and how fast support replies.</a:t>
            </a:r>
            <a:endParaRPr lang="en-US" sz="1200" dirty="0"/>
          </a:p>
        </p:txBody>
      </p:sp>
      <p:sp>
        <p:nvSpPr>
          <p:cNvPr id="4" name="Shape 2"/>
          <p:cNvSpPr/>
          <p:nvPr/>
        </p:nvSpPr>
        <p:spPr>
          <a:xfrm>
            <a:off x="418862" y="1144969"/>
            <a:ext cx="13792676" cy="1505783"/>
          </a:xfrm>
          <a:prstGeom prst="roundRect">
            <a:avLst>
              <a:gd name="adj" fmla="val 1013"/>
            </a:avLst>
          </a:prstGeom>
          <a:solidFill>
            <a:srgbClr val="191740"/>
          </a:solidFill>
          <a:ln/>
        </p:spPr>
        <p:txBody>
          <a:bodyPr/>
          <a:lstStyle/>
          <a:p>
            <a:endParaRPr lang="en-US"/>
          </a:p>
        </p:txBody>
      </p:sp>
      <p:sp>
        <p:nvSpPr>
          <p:cNvPr id="5" name="Shape 3"/>
          <p:cNvSpPr/>
          <p:nvPr/>
        </p:nvSpPr>
        <p:spPr>
          <a:xfrm>
            <a:off x="413861" y="1144969"/>
            <a:ext cx="13802678" cy="2065616"/>
          </a:xfrm>
          <a:prstGeom prst="roundRect">
            <a:avLst>
              <a:gd name="adj" fmla="val 1013"/>
            </a:avLst>
          </a:prstGeom>
          <a:solidFill>
            <a:srgbClr val="191740"/>
          </a:solidFill>
          <a:ln/>
        </p:spPr>
        <p:txBody>
          <a:bodyPr/>
          <a:lstStyle/>
          <a:p>
            <a:endParaRPr lang="en-US"/>
          </a:p>
        </p:txBody>
      </p:sp>
      <p:sp>
        <p:nvSpPr>
          <p:cNvPr id="6" name="Text 4"/>
          <p:cNvSpPr/>
          <p:nvPr/>
        </p:nvSpPr>
        <p:spPr>
          <a:xfrm>
            <a:off x="515541" y="1538396"/>
            <a:ext cx="8410745" cy="1463277"/>
          </a:xfrm>
          <a:prstGeom prst="rect">
            <a:avLst/>
          </a:prstGeom>
          <a:noFill/>
          <a:ln/>
        </p:spPr>
        <p:txBody>
          <a:bodyPr wrap="square" lIns="0" tIns="0" rIns="0" bIns="0" rtlCol="0" anchor="t"/>
          <a:lstStyle/>
          <a:p>
            <a:pPr marL="0" indent="0" algn="l">
              <a:lnSpc>
                <a:spcPts val="115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df['review_length'] = df['review_text'].str.len()</a:t>
            </a:r>
            <a:endParaRPr lang="en-US" sz="1200" dirty="0"/>
          </a:p>
          <a:p>
            <a:pPr marL="0" indent="0" algn="l">
              <a:lnSpc>
                <a:spcPts val="1150"/>
              </a:lnSpc>
              <a:buNone/>
            </a:pPr>
            <a:endParaRPr lang="en-US" sz="1200" dirty="0"/>
          </a:p>
          <a:p>
            <a:pPr marL="0" indent="0" algn="l">
              <a:lnSpc>
                <a:spcPts val="115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df['response_bucket'] = pd.cut(</a:t>
            </a:r>
            <a:endParaRPr lang="en-US" sz="1200" dirty="0"/>
          </a:p>
          <a:p>
            <a:pPr marL="0" indent="0" algn="l">
              <a:lnSpc>
                <a:spcPts val="115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df['response_time_hours'],</a:t>
            </a:r>
            <a:endParaRPr lang="en-US" sz="1200" dirty="0"/>
          </a:p>
          <a:p>
            <a:pPr marL="0" indent="0" algn="l">
              <a:lnSpc>
                <a:spcPts val="115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bins=[0,1,3,6,12,24,100],</a:t>
            </a:r>
            <a:endParaRPr lang="en-US" sz="1200" dirty="0"/>
          </a:p>
          <a:p>
            <a:pPr marL="0" indent="0" algn="l">
              <a:lnSpc>
                <a:spcPts val="115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labels=['&lt;1h','1-3h','3-6h','6-12h','12-24h','&gt;24h']</a:t>
            </a:r>
            <a:endParaRPr lang="en-US" sz="1200" dirty="0"/>
          </a:p>
          <a:p>
            <a:pPr marL="0" indent="0" algn="l">
              <a:lnSpc>
                <a:spcPts val="115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a:t>
            </a:r>
            <a:endParaRPr lang="en-US" sz="1200" dirty="0"/>
          </a:p>
          <a:p>
            <a:pPr marL="0" indent="0" algn="l">
              <a:lnSpc>
                <a:spcPts val="1150"/>
              </a:lnSpc>
              <a:buNone/>
            </a:pPr>
            <a:endParaRPr lang="en-US" sz="1200" dirty="0"/>
          </a:p>
          <a:p>
            <a:pPr marL="0" indent="0" algn="l">
              <a:lnSpc>
                <a:spcPts val="115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df</a:t>
            </a:r>
            <a:endParaRPr lang="en-US" sz="1200" dirty="0"/>
          </a:p>
        </p:txBody>
      </p:sp>
      <p:sp>
        <p:nvSpPr>
          <p:cNvPr id="8" name="Text 0"/>
          <p:cNvSpPr/>
          <p:nvPr/>
        </p:nvSpPr>
        <p:spPr>
          <a:xfrm>
            <a:off x="419695" y="3351912"/>
            <a:ext cx="3916561" cy="278249"/>
          </a:xfrm>
          <a:prstGeom prst="rect">
            <a:avLst/>
          </a:prstGeom>
          <a:noFill/>
          <a:ln/>
        </p:spPr>
        <p:txBody>
          <a:bodyPr wrap="none" lIns="0" tIns="0" rIns="0" bIns="0" rtlCol="0" anchor="t"/>
          <a:lstStyle/>
          <a:p>
            <a:pPr marL="0" indent="0" algn="l">
              <a:lnSpc>
                <a:spcPts val="2150"/>
              </a:lnSpc>
              <a:buNone/>
            </a:pPr>
            <a:r>
              <a:rPr lang="en-US" sz="2000" b="1" dirty="0">
                <a:solidFill>
                  <a:srgbClr val="8061FF"/>
                </a:solidFill>
                <a:latin typeface="Syne Bold" pitchFamily="34" charset="0"/>
                <a:ea typeface="Syne Bold" pitchFamily="34" charset="-122"/>
                <a:cs typeface="Syne Bold" pitchFamily="34" charset="-120"/>
              </a:rPr>
              <a:t>5. Overall Sentiment Distribution</a:t>
            </a:r>
            <a:endParaRPr lang="en-US" sz="2000" dirty="0"/>
          </a:p>
        </p:txBody>
      </p:sp>
      <p:sp>
        <p:nvSpPr>
          <p:cNvPr id="9" name="Text 1"/>
          <p:cNvSpPr/>
          <p:nvPr/>
        </p:nvSpPr>
        <p:spPr>
          <a:xfrm>
            <a:off x="419695" y="3783871"/>
            <a:ext cx="13356908" cy="155972"/>
          </a:xfrm>
          <a:prstGeom prst="rect">
            <a:avLst/>
          </a:prstGeom>
          <a:noFill/>
          <a:ln/>
        </p:spPr>
        <p:txBody>
          <a:bodyPr wrap="none" lIns="0" tIns="0" rIns="0" bIns="0" rtlCol="0" anchor="t"/>
          <a:lstStyle/>
          <a:p>
            <a:pPr marL="0" indent="0" algn="l">
              <a:lnSpc>
                <a:spcPts val="1200"/>
              </a:lnSpc>
              <a:buNone/>
            </a:pPr>
            <a:r>
              <a:rPr lang="en-US" sz="1200" dirty="0">
                <a:solidFill>
                  <a:srgbClr val="D9E1FF"/>
                </a:solidFill>
                <a:latin typeface="Arimo" pitchFamily="34" charset="0"/>
                <a:ea typeface="Arimo" pitchFamily="34" charset="-122"/>
                <a:cs typeface="Arimo" pitchFamily="34" charset="-120"/>
              </a:rPr>
              <a:t>#To understand how many customers fall into each sentiment category</a:t>
            </a:r>
            <a:endParaRPr lang="en-US" sz="1200" dirty="0"/>
          </a:p>
        </p:txBody>
      </p:sp>
      <p:sp>
        <p:nvSpPr>
          <p:cNvPr id="10" name="Shape 3"/>
          <p:cNvSpPr/>
          <p:nvPr/>
        </p:nvSpPr>
        <p:spPr>
          <a:xfrm>
            <a:off x="413860" y="4081171"/>
            <a:ext cx="13797677" cy="1111322"/>
          </a:xfrm>
          <a:prstGeom prst="roundRect">
            <a:avLst>
              <a:gd name="adj" fmla="val 5325"/>
            </a:avLst>
          </a:prstGeom>
          <a:solidFill>
            <a:srgbClr val="191740"/>
          </a:solidFill>
          <a:ln/>
        </p:spPr>
        <p:txBody>
          <a:bodyPr/>
          <a:lstStyle/>
          <a:p>
            <a:endParaRPr lang="en-US"/>
          </a:p>
        </p:txBody>
      </p:sp>
      <p:sp>
        <p:nvSpPr>
          <p:cNvPr id="11" name="Text 4"/>
          <p:cNvSpPr/>
          <p:nvPr/>
        </p:nvSpPr>
        <p:spPr>
          <a:xfrm>
            <a:off x="515541" y="4480860"/>
            <a:ext cx="13132118" cy="155972"/>
          </a:xfrm>
          <a:prstGeom prst="rect">
            <a:avLst/>
          </a:prstGeom>
          <a:noFill/>
          <a:ln/>
        </p:spPr>
        <p:txBody>
          <a:bodyPr wrap="none" lIns="0" tIns="0" rIns="0" bIns="0" rtlCol="0" anchor="t"/>
          <a:lstStyle/>
          <a:p>
            <a:pPr marL="0" indent="0" algn="l">
              <a:lnSpc>
                <a:spcPts val="120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df['sentiment'].value_counts()</a:t>
            </a:r>
            <a:endParaRPr lang="en-US" sz="1200" dirty="0"/>
          </a:p>
        </p:txBody>
      </p:sp>
      <p:pic>
        <p:nvPicPr>
          <p:cNvPr id="13" name="Picture 12">
            <a:extLst>
              <a:ext uri="{FF2B5EF4-FFF2-40B4-BE49-F238E27FC236}">
                <a16:creationId xmlns:a16="http://schemas.microsoft.com/office/drawing/2014/main" id="{BBE12E41-7100-6CD2-0BAB-90D194F897D4}"/>
              </a:ext>
            </a:extLst>
          </p:cNvPr>
          <p:cNvPicPr>
            <a:picLocks noChangeAspect="1"/>
          </p:cNvPicPr>
          <p:nvPr/>
        </p:nvPicPr>
        <p:blipFill>
          <a:blip r:embed="rId3"/>
          <a:stretch>
            <a:fillRect/>
          </a:stretch>
        </p:blipFill>
        <p:spPr>
          <a:xfrm>
            <a:off x="11708137" y="1220573"/>
            <a:ext cx="962833" cy="1900722"/>
          </a:xfrm>
          <a:prstGeom prst="rect">
            <a:avLst/>
          </a:prstGeom>
          <a:effectLst>
            <a:glow rad="228600">
              <a:schemeClr val="accent1">
                <a:satMod val="175000"/>
                <a:alpha val="40000"/>
              </a:schemeClr>
            </a:glow>
          </a:effectLst>
        </p:spPr>
      </p:pic>
      <p:pic>
        <p:nvPicPr>
          <p:cNvPr id="15" name="Picture 14">
            <a:extLst>
              <a:ext uri="{FF2B5EF4-FFF2-40B4-BE49-F238E27FC236}">
                <a16:creationId xmlns:a16="http://schemas.microsoft.com/office/drawing/2014/main" id="{F409EF85-13A3-B49A-5EE3-F03D2086F752}"/>
              </a:ext>
            </a:extLst>
          </p:cNvPr>
          <p:cNvPicPr>
            <a:picLocks noChangeAspect="1"/>
          </p:cNvPicPr>
          <p:nvPr/>
        </p:nvPicPr>
        <p:blipFill>
          <a:blip r:embed="rId4"/>
          <a:stretch>
            <a:fillRect/>
          </a:stretch>
        </p:blipFill>
        <p:spPr>
          <a:xfrm>
            <a:off x="11429264" y="4237207"/>
            <a:ext cx="1760373" cy="799250"/>
          </a:xfrm>
          <a:prstGeom prst="rect">
            <a:avLst/>
          </a:prstGeom>
          <a:effectLst>
            <a:glow rad="228600">
              <a:schemeClr val="accent1">
                <a:satMod val="175000"/>
                <a:alpha val="40000"/>
              </a:schemeClr>
            </a:glow>
          </a:effectLst>
        </p:spPr>
      </p:pic>
      <p:sp>
        <p:nvSpPr>
          <p:cNvPr id="18" name="Rectangle: Rounded Corners 17">
            <a:extLst>
              <a:ext uri="{FF2B5EF4-FFF2-40B4-BE49-F238E27FC236}">
                <a16:creationId xmlns:a16="http://schemas.microsoft.com/office/drawing/2014/main" id="{48A67CB3-66FF-3540-288A-8A28281CA07C}"/>
              </a:ext>
            </a:extLst>
          </p:cNvPr>
          <p:cNvSpPr/>
          <p:nvPr/>
        </p:nvSpPr>
        <p:spPr>
          <a:xfrm>
            <a:off x="8178179" y="1951080"/>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sp>
        <p:nvSpPr>
          <p:cNvPr id="19" name="Rectangle: Rounded Corners 18">
            <a:extLst>
              <a:ext uri="{FF2B5EF4-FFF2-40B4-BE49-F238E27FC236}">
                <a16:creationId xmlns:a16="http://schemas.microsoft.com/office/drawing/2014/main" id="{9022B378-415D-2571-417F-13FD5E6BB395}"/>
              </a:ext>
            </a:extLst>
          </p:cNvPr>
          <p:cNvSpPr/>
          <p:nvPr/>
        </p:nvSpPr>
        <p:spPr>
          <a:xfrm>
            <a:off x="8175678" y="4452125"/>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sp>
        <p:nvSpPr>
          <p:cNvPr id="20" name="Text 5"/>
          <p:cNvSpPr/>
          <p:nvPr/>
        </p:nvSpPr>
        <p:spPr>
          <a:xfrm>
            <a:off x="419694" y="5287625"/>
            <a:ext cx="4605457" cy="278249"/>
          </a:xfrm>
          <a:prstGeom prst="rect">
            <a:avLst/>
          </a:prstGeom>
          <a:noFill/>
          <a:ln/>
        </p:spPr>
        <p:txBody>
          <a:bodyPr wrap="none" lIns="0" tIns="0" rIns="0" bIns="0" rtlCol="0" anchor="t"/>
          <a:lstStyle/>
          <a:p>
            <a:pPr marL="0" indent="0" algn="l">
              <a:lnSpc>
                <a:spcPts val="2150"/>
              </a:lnSpc>
              <a:buNone/>
            </a:pPr>
            <a:r>
              <a:rPr lang="en-US" sz="2000" b="1" dirty="0">
                <a:solidFill>
                  <a:srgbClr val="8061FF"/>
                </a:solidFill>
                <a:latin typeface="Syne Bold" pitchFamily="34" charset="0"/>
                <a:ea typeface="Syne Bold" pitchFamily="34" charset="-122"/>
                <a:cs typeface="Syne Bold" pitchFamily="34" charset="-120"/>
              </a:rPr>
              <a:t>6. Sentiment Percentage Contribution</a:t>
            </a:r>
            <a:endParaRPr lang="en-US" sz="2000" dirty="0"/>
          </a:p>
        </p:txBody>
      </p:sp>
      <p:sp>
        <p:nvSpPr>
          <p:cNvPr id="21" name="Text 6"/>
          <p:cNvSpPr/>
          <p:nvPr/>
        </p:nvSpPr>
        <p:spPr>
          <a:xfrm>
            <a:off x="419694" y="5681127"/>
            <a:ext cx="13356908" cy="155972"/>
          </a:xfrm>
          <a:prstGeom prst="rect">
            <a:avLst/>
          </a:prstGeom>
          <a:noFill/>
          <a:ln/>
        </p:spPr>
        <p:txBody>
          <a:bodyPr wrap="none" lIns="0" tIns="0" rIns="0" bIns="0" rtlCol="0" anchor="t"/>
          <a:lstStyle/>
          <a:p>
            <a:pPr marL="0" indent="0" algn="l">
              <a:lnSpc>
                <a:spcPts val="1200"/>
              </a:lnSpc>
              <a:buNone/>
            </a:pPr>
            <a:r>
              <a:rPr lang="en-US" sz="1200" dirty="0">
                <a:solidFill>
                  <a:srgbClr val="D9E1FF"/>
                </a:solidFill>
                <a:latin typeface="Arimo" pitchFamily="34" charset="0"/>
                <a:ea typeface="Arimo" pitchFamily="34" charset="-122"/>
                <a:cs typeface="Arimo" pitchFamily="34" charset="-120"/>
              </a:rPr>
              <a:t>#To find the percentage distribution of customer sentiments</a:t>
            </a:r>
            <a:endParaRPr lang="en-US" sz="1200" dirty="0"/>
          </a:p>
        </p:txBody>
      </p:sp>
      <p:sp>
        <p:nvSpPr>
          <p:cNvPr id="22" name="Shape 8"/>
          <p:cNvSpPr/>
          <p:nvPr/>
        </p:nvSpPr>
        <p:spPr>
          <a:xfrm>
            <a:off x="413859" y="5923537"/>
            <a:ext cx="13802680" cy="1720815"/>
          </a:xfrm>
          <a:prstGeom prst="roundRect">
            <a:avLst>
              <a:gd name="adj" fmla="val 1398"/>
            </a:avLst>
          </a:prstGeom>
          <a:solidFill>
            <a:srgbClr val="191740"/>
          </a:solidFill>
          <a:ln/>
        </p:spPr>
        <p:txBody>
          <a:bodyPr/>
          <a:lstStyle/>
          <a:p>
            <a:endParaRPr lang="en-US"/>
          </a:p>
        </p:txBody>
      </p:sp>
      <p:sp>
        <p:nvSpPr>
          <p:cNvPr id="23" name="Text 9"/>
          <p:cNvSpPr/>
          <p:nvPr/>
        </p:nvSpPr>
        <p:spPr>
          <a:xfrm>
            <a:off x="536019" y="6240804"/>
            <a:ext cx="4215757" cy="1091803"/>
          </a:xfrm>
          <a:prstGeom prst="rect">
            <a:avLst/>
          </a:prstGeom>
          <a:noFill/>
          <a:ln/>
        </p:spPr>
        <p:txBody>
          <a:bodyPr wrap="square" lIns="0" tIns="0" rIns="0" bIns="0" rtlCol="0" anchor="t"/>
          <a:lstStyle/>
          <a:p>
            <a:pPr marL="0" indent="0" algn="l">
              <a:lnSpc>
                <a:spcPts val="120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sentiment_percentage = (</a:t>
            </a:r>
            <a:endParaRPr lang="en-US" sz="1200" dirty="0"/>
          </a:p>
          <a:p>
            <a:pPr marL="0" indent="0" algn="l">
              <a:lnSpc>
                <a:spcPts val="120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df['sentiment']</a:t>
            </a:r>
            <a:endParaRPr lang="en-US" sz="1200" dirty="0"/>
          </a:p>
          <a:p>
            <a:pPr marL="0" indent="0" algn="l">
              <a:lnSpc>
                <a:spcPts val="120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.value_counts(normalize=True)</a:t>
            </a:r>
            <a:endParaRPr lang="en-US" sz="1200" dirty="0"/>
          </a:p>
          <a:p>
            <a:pPr marL="0" indent="0" algn="l">
              <a:lnSpc>
                <a:spcPts val="120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.mul(100)</a:t>
            </a:r>
            <a:endParaRPr lang="en-US" sz="1200" dirty="0"/>
          </a:p>
          <a:p>
            <a:pPr marL="0" indent="0" algn="l">
              <a:lnSpc>
                <a:spcPts val="120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.round(2)</a:t>
            </a:r>
            <a:endParaRPr lang="en-US" sz="1200" dirty="0"/>
          </a:p>
          <a:p>
            <a:pPr marL="0" indent="0" algn="l">
              <a:lnSpc>
                <a:spcPts val="120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a:t>
            </a:r>
            <a:endParaRPr lang="en-US" sz="1200" dirty="0"/>
          </a:p>
          <a:p>
            <a:pPr marL="0" indent="0" algn="l">
              <a:lnSpc>
                <a:spcPts val="120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sentiment_percentage</a:t>
            </a:r>
            <a:endParaRPr lang="en-US" sz="1200" dirty="0"/>
          </a:p>
        </p:txBody>
      </p:sp>
      <p:pic>
        <p:nvPicPr>
          <p:cNvPr id="25" name="Picture 24">
            <a:extLst>
              <a:ext uri="{FF2B5EF4-FFF2-40B4-BE49-F238E27FC236}">
                <a16:creationId xmlns:a16="http://schemas.microsoft.com/office/drawing/2014/main" id="{A9E9EFE6-C2CB-A3E0-027B-E86BC6D31FDA}"/>
              </a:ext>
            </a:extLst>
          </p:cNvPr>
          <p:cNvPicPr>
            <a:picLocks noChangeAspect="1"/>
          </p:cNvPicPr>
          <p:nvPr/>
        </p:nvPicPr>
        <p:blipFill>
          <a:blip r:embed="rId5"/>
          <a:stretch>
            <a:fillRect/>
          </a:stretch>
        </p:blipFill>
        <p:spPr>
          <a:xfrm>
            <a:off x="10883173" y="6207982"/>
            <a:ext cx="2893429" cy="1141802"/>
          </a:xfrm>
          <a:prstGeom prst="rect">
            <a:avLst/>
          </a:prstGeom>
          <a:effectLst>
            <a:glow rad="228600">
              <a:schemeClr val="accent1">
                <a:satMod val="175000"/>
                <a:alpha val="40000"/>
              </a:schemeClr>
            </a:glow>
          </a:effectLst>
        </p:spPr>
      </p:pic>
      <p:sp>
        <p:nvSpPr>
          <p:cNvPr id="28" name="Rectangle: Rounded Corners 27">
            <a:extLst>
              <a:ext uri="{FF2B5EF4-FFF2-40B4-BE49-F238E27FC236}">
                <a16:creationId xmlns:a16="http://schemas.microsoft.com/office/drawing/2014/main" id="{989B22F1-2DF2-E5E5-0E17-14CE2946303C}"/>
              </a:ext>
            </a:extLst>
          </p:cNvPr>
          <p:cNvSpPr/>
          <p:nvPr/>
        </p:nvSpPr>
        <p:spPr>
          <a:xfrm>
            <a:off x="8175678" y="6641274"/>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12" name="Text 10"/>
          <p:cNvSpPr/>
          <p:nvPr/>
        </p:nvSpPr>
        <p:spPr>
          <a:xfrm>
            <a:off x="625078" y="376832"/>
            <a:ext cx="3970020" cy="278249"/>
          </a:xfrm>
          <a:prstGeom prst="rect">
            <a:avLst/>
          </a:prstGeom>
          <a:noFill/>
          <a:ln/>
        </p:spPr>
        <p:txBody>
          <a:bodyPr wrap="none" lIns="0" tIns="0" rIns="0" bIns="0" rtlCol="0" anchor="t"/>
          <a:lstStyle/>
          <a:p>
            <a:pPr marL="0" indent="0" algn="l">
              <a:lnSpc>
                <a:spcPts val="2150"/>
              </a:lnSpc>
              <a:buNone/>
            </a:pPr>
            <a:r>
              <a:rPr lang="en-US" sz="2000" b="1" dirty="0">
                <a:solidFill>
                  <a:srgbClr val="8061FF"/>
                </a:solidFill>
                <a:latin typeface="Syne Bold" pitchFamily="34" charset="0"/>
                <a:ea typeface="Syne Bold" pitchFamily="34" charset="-122"/>
                <a:cs typeface="Syne Bold" pitchFamily="34" charset="-120"/>
              </a:rPr>
              <a:t>7. Sentiment vs Customer Rating</a:t>
            </a:r>
            <a:endParaRPr lang="en-US" sz="2000" dirty="0"/>
          </a:p>
        </p:txBody>
      </p:sp>
      <p:sp>
        <p:nvSpPr>
          <p:cNvPr id="13" name="Text 11"/>
          <p:cNvSpPr/>
          <p:nvPr/>
        </p:nvSpPr>
        <p:spPr>
          <a:xfrm>
            <a:off x="625078" y="770333"/>
            <a:ext cx="13356908" cy="155972"/>
          </a:xfrm>
          <a:prstGeom prst="rect">
            <a:avLst/>
          </a:prstGeom>
          <a:noFill/>
          <a:ln/>
        </p:spPr>
        <p:txBody>
          <a:bodyPr wrap="none" lIns="0" tIns="0" rIns="0" bIns="0" rtlCol="0" anchor="t"/>
          <a:lstStyle/>
          <a:p>
            <a:pPr marL="0" indent="0" algn="l">
              <a:lnSpc>
                <a:spcPts val="1200"/>
              </a:lnSpc>
              <a:buNone/>
            </a:pPr>
            <a:r>
              <a:rPr lang="en-US" sz="1200" dirty="0">
                <a:solidFill>
                  <a:srgbClr val="D9E1FF"/>
                </a:solidFill>
                <a:latin typeface="Arimo" pitchFamily="34" charset="0"/>
                <a:ea typeface="Arimo" pitchFamily="34" charset="-122"/>
                <a:cs typeface="Arimo" pitchFamily="34" charset="-120"/>
              </a:rPr>
              <a:t>#To understand the average customer rating for each sentiment type.</a:t>
            </a:r>
            <a:endParaRPr lang="en-US" sz="1200" dirty="0"/>
          </a:p>
        </p:txBody>
      </p:sp>
      <p:sp>
        <p:nvSpPr>
          <p:cNvPr id="14" name="Shape 12"/>
          <p:cNvSpPr/>
          <p:nvPr/>
        </p:nvSpPr>
        <p:spPr>
          <a:xfrm>
            <a:off x="625078" y="1012745"/>
            <a:ext cx="13356908" cy="1112996"/>
          </a:xfrm>
          <a:prstGeom prst="roundRect">
            <a:avLst>
              <a:gd name="adj" fmla="val 1594"/>
            </a:avLst>
          </a:prstGeom>
          <a:solidFill>
            <a:srgbClr val="191740"/>
          </a:solidFill>
          <a:ln/>
        </p:spPr>
        <p:txBody>
          <a:bodyPr/>
          <a:lstStyle/>
          <a:p>
            <a:endParaRPr lang="en-US"/>
          </a:p>
        </p:txBody>
      </p:sp>
      <p:sp>
        <p:nvSpPr>
          <p:cNvPr id="15" name="Shape 13"/>
          <p:cNvSpPr/>
          <p:nvPr/>
        </p:nvSpPr>
        <p:spPr>
          <a:xfrm>
            <a:off x="619244" y="1012745"/>
            <a:ext cx="13368576" cy="1470660"/>
          </a:xfrm>
          <a:prstGeom prst="roundRect">
            <a:avLst>
              <a:gd name="adj" fmla="val 1594"/>
            </a:avLst>
          </a:prstGeom>
          <a:solidFill>
            <a:srgbClr val="191740"/>
          </a:solidFill>
          <a:ln/>
        </p:spPr>
        <p:txBody>
          <a:bodyPr/>
          <a:lstStyle/>
          <a:p>
            <a:endParaRPr lang="en-US"/>
          </a:p>
        </p:txBody>
      </p:sp>
      <p:sp>
        <p:nvSpPr>
          <p:cNvPr id="16" name="Text 14"/>
          <p:cNvSpPr/>
          <p:nvPr/>
        </p:nvSpPr>
        <p:spPr>
          <a:xfrm>
            <a:off x="737473" y="1277633"/>
            <a:ext cx="6812244" cy="935831"/>
          </a:xfrm>
          <a:prstGeom prst="rect">
            <a:avLst/>
          </a:prstGeom>
          <a:noFill/>
          <a:ln/>
        </p:spPr>
        <p:txBody>
          <a:bodyPr wrap="square" lIns="0" tIns="0" rIns="0" bIns="0" rtlCol="0" anchor="t"/>
          <a:lstStyle/>
          <a:p>
            <a:pPr marL="0" indent="0" algn="l">
              <a:lnSpc>
                <a:spcPts val="120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avg_rating_by_sentiment = (</a:t>
            </a:r>
            <a:endParaRPr lang="en-US" sz="1200" dirty="0"/>
          </a:p>
          <a:p>
            <a:pPr marL="0" indent="0" algn="l">
              <a:lnSpc>
                <a:spcPts val="120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df.groupby('sentiment')['customer_rating']</a:t>
            </a:r>
            <a:endParaRPr lang="en-US" sz="1200" dirty="0"/>
          </a:p>
          <a:p>
            <a:pPr marL="0" indent="0" algn="l">
              <a:lnSpc>
                <a:spcPts val="120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.mean()</a:t>
            </a:r>
            <a:endParaRPr lang="en-US" sz="1200" dirty="0"/>
          </a:p>
          <a:p>
            <a:pPr marL="0" indent="0" algn="l">
              <a:lnSpc>
                <a:spcPts val="120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.round(2)</a:t>
            </a:r>
            <a:endParaRPr lang="en-US" sz="1200" dirty="0"/>
          </a:p>
          <a:p>
            <a:pPr marL="0" indent="0" algn="l">
              <a:lnSpc>
                <a:spcPts val="120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a:t>
            </a:r>
            <a:endParaRPr lang="en-US" sz="1200" dirty="0"/>
          </a:p>
          <a:p>
            <a:pPr marL="0" indent="0" algn="l">
              <a:lnSpc>
                <a:spcPts val="120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avg_rating_by_sentiment</a:t>
            </a:r>
            <a:endParaRPr lang="en-US" sz="1200" dirty="0"/>
          </a:p>
        </p:txBody>
      </p:sp>
      <p:sp>
        <p:nvSpPr>
          <p:cNvPr id="17" name="Text 15"/>
          <p:cNvSpPr/>
          <p:nvPr/>
        </p:nvSpPr>
        <p:spPr>
          <a:xfrm>
            <a:off x="630912" y="2645403"/>
            <a:ext cx="4190762" cy="278249"/>
          </a:xfrm>
          <a:prstGeom prst="rect">
            <a:avLst/>
          </a:prstGeom>
          <a:noFill/>
          <a:ln/>
        </p:spPr>
        <p:txBody>
          <a:bodyPr wrap="none" lIns="0" tIns="0" rIns="0" bIns="0" rtlCol="0" anchor="t"/>
          <a:lstStyle/>
          <a:p>
            <a:pPr marL="0" indent="0" algn="l">
              <a:lnSpc>
                <a:spcPts val="2150"/>
              </a:lnSpc>
              <a:buNone/>
            </a:pPr>
            <a:r>
              <a:rPr lang="en-US" sz="2000" b="1" dirty="0">
                <a:solidFill>
                  <a:srgbClr val="8061FF"/>
                </a:solidFill>
                <a:latin typeface="Syne Bold" pitchFamily="34" charset="0"/>
                <a:ea typeface="Syne Bold" pitchFamily="34" charset="-122"/>
                <a:cs typeface="Syne Bold" pitchFamily="34" charset="-120"/>
              </a:rPr>
              <a:t>8. Rating–Sentiment Misalignment</a:t>
            </a:r>
            <a:endParaRPr lang="en-US" sz="2000" dirty="0"/>
          </a:p>
        </p:txBody>
      </p:sp>
      <p:sp>
        <p:nvSpPr>
          <p:cNvPr id="18" name="Text 16"/>
          <p:cNvSpPr/>
          <p:nvPr/>
        </p:nvSpPr>
        <p:spPr>
          <a:xfrm>
            <a:off x="630912" y="3038905"/>
            <a:ext cx="13356908" cy="155972"/>
          </a:xfrm>
          <a:prstGeom prst="rect">
            <a:avLst/>
          </a:prstGeom>
          <a:noFill/>
          <a:ln/>
        </p:spPr>
        <p:txBody>
          <a:bodyPr wrap="none" lIns="0" tIns="0" rIns="0" bIns="0" rtlCol="0" anchor="t"/>
          <a:lstStyle/>
          <a:p>
            <a:pPr marL="0" indent="0" algn="l">
              <a:lnSpc>
                <a:spcPts val="1200"/>
              </a:lnSpc>
              <a:buNone/>
            </a:pPr>
            <a:r>
              <a:rPr lang="en-US" sz="1200" dirty="0">
                <a:solidFill>
                  <a:srgbClr val="D9E1FF"/>
                </a:solidFill>
                <a:latin typeface="Arimo" pitchFamily="34" charset="0"/>
                <a:ea typeface="Arimo" pitchFamily="34" charset="-122"/>
                <a:cs typeface="Arimo" pitchFamily="34" charset="-120"/>
              </a:rPr>
              <a:t>#To identify customers whose ratings and sentiments do not match each other.</a:t>
            </a:r>
            <a:endParaRPr lang="en-US" sz="1200" dirty="0"/>
          </a:p>
        </p:txBody>
      </p:sp>
      <p:sp>
        <p:nvSpPr>
          <p:cNvPr id="20" name="Shape 18"/>
          <p:cNvSpPr/>
          <p:nvPr/>
        </p:nvSpPr>
        <p:spPr>
          <a:xfrm>
            <a:off x="625078" y="3281316"/>
            <a:ext cx="13368576" cy="1772694"/>
          </a:xfrm>
          <a:prstGeom prst="roundRect">
            <a:avLst>
              <a:gd name="adj" fmla="val 1122"/>
            </a:avLst>
          </a:prstGeom>
          <a:solidFill>
            <a:srgbClr val="191740"/>
          </a:solidFill>
          <a:ln/>
        </p:spPr>
        <p:txBody>
          <a:bodyPr/>
          <a:lstStyle/>
          <a:p>
            <a:endParaRPr lang="en-US"/>
          </a:p>
        </p:txBody>
      </p:sp>
      <p:sp>
        <p:nvSpPr>
          <p:cNvPr id="21" name="Text 19"/>
          <p:cNvSpPr/>
          <p:nvPr/>
        </p:nvSpPr>
        <p:spPr>
          <a:xfrm>
            <a:off x="743307" y="3500555"/>
            <a:ext cx="7333948" cy="1403747"/>
          </a:xfrm>
          <a:prstGeom prst="rect">
            <a:avLst/>
          </a:prstGeom>
          <a:noFill/>
          <a:ln/>
        </p:spPr>
        <p:txBody>
          <a:bodyPr wrap="square" lIns="0" tIns="0" rIns="0" bIns="0" rtlCol="0" anchor="t"/>
          <a:lstStyle/>
          <a:p>
            <a:pPr marL="0" indent="0" algn="l">
              <a:lnSpc>
                <a:spcPts val="120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df['rating_sentiment_gap'] = np.where(</a:t>
            </a:r>
            <a:endParaRPr lang="en-US" sz="1200" dirty="0"/>
          </a:p>
          <a:p>
            <a:pPr marL="0" indent="0" algn="l">
              <a:lnSpc>
                <a:spcPts val="120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(df['customer_rating'] &gt;= 4) &amp; (df['sentiment'] == 'negative'),</a:t>
            </a:r>
            <a:endParaRPr lang="en-US" sz="1200" dirty="0"/>
          </a:p>
          <a:p>
            <a:pPr marL="0" indent="0" algn="l">
              <a:lnSpc>
                <a:spcPts val="120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'high_rating_negative',</a:t>
            </a:r>
            <a:endParaRPr lang="en-US" sz="1200" dirty="0"/>
          </a:p>
          <a:p>
            <a:pPr marL="0" indent="0" algn="l">
              <a:lnSpc>
                <a:spcPts val="120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np.where(</a:t>
            </a:r>
            <a:endParaRPr lang="en-US" sz="1200" dirty="0"/>
          </a:p>
          <a:p>
            <a:pPr marL="0" indent="0" algn="l">
              <a:lnSpc>
                <a:spcPts val="120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(df['customer_rating'] &lt;= 2) &amp; (df['sentiment'] == 'positive'),</a:t>
            </a:r>
            <a:endParaRPr lang="en-US" sz="1200" dirty="0"/>
          </a:p>
          <a:p>
            <a:pPr marL="0" indent="0" algn="l">
              <a:lnSpc>
                <a:spcPts val="120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'low_rating_positive',</a:t>
            </a:r>
            <a:endParaRPr lang="en-US" sz="1200" dirty="0"/>
          </a:p>
          <a:p>
            <a:pPr marL="0" indent="0" algn="l">
              <a:lnSpc>
                <a:spcPts val="120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'aligned'))</a:t>
            </a:r>
            <a:endParaRPr lang="en-US" sz="1200" dirty="0"/>
          </a:p>
          <a:p>
            <a:pPr marL="0" indent="0" algn="l">
              <a:lnSpc>
                <a:spcPts val="1200"/>
              </a:lnSpc>
              <a:buNone/>
            </a:pPr>
            <a:endParaRPr lang="en-US" sz="1200" dirty="0"/>
          </a:p>
          <a:p>
            <a:pPr marL="0" indent="0" algn="l">
              <a:lnSpc>
                <a:spcPts val="1200"/>
              </a:lnSpc>
              <a:buNone/>
            </a:pPr>
            <a:r>
              <a:rPr lang="en-US" sz="1200" dirty="0">
                <a:solidFill>
                  <a:srgbClr val="D9E1FF"/>
                </a:solidFill>
                <a:highlight>
                  <a:srgbClr val="191740"/>
                </a:highlight>
                <a:latin typeface="Consolas" pitchFamily="34" charset="0"/>
                <a:ea typeface="Consolas" pitchFamily="34" charset="-122"/>
                <a:cs typeface="Consolas" pitchFamily="34" charset="-120"/>
              </a:rPr>
              <a:t>df['rating_sentiment_gap'].value_counts()</a:t>
            </a:r>
            <a:endParaRPr lang="en-US" sz="1200" dirty="0"/>
          </a:p>
        </p:txBody>
      </p:sp>
      <p:pic>
        <p:nvPicPr>
          <p:cNvPr id="23" name="Picture 22">
            <a:extLst>
              <a:ext uri="{FF2B5EF4-FFF2-40B4-BE49-F238E27FC236}">
                <a16:creationId xmlns:a16="http://schemas.microsoft.com/office/drawing/2014/main" id="{2B5CDE32-B063-8E60-D996-22E73EDB937F}"/>
              </a:ext>
            </a:extLst>
          </p:cNvPr>
          <p:cNvPicPr>
            <a:picLocks noChangeAspect="1"/>
          </p:cNvPicPr>
          <p:nvPr/>
        </p:nvPicPr>
        <p:blipFill>
          <a:blip r:embed="rId3"/>
          <a:stretch>
            <a:fillRect/>
          </a:stretch>
        </p:blipFill>
        <p:spPr>
          <a:xfrm>
            <a:off x="10235599" y="1219145"/>
            <a:ext cx="3316337" cy="1052805"/>
          </a:xfrm>
          <a:prstGeom prst="rect">
            <a:avLst/>
          </a:prstGeom>
          <a:effectLst>
            <a:glow rad="228600">
              <a:schemeClr val="accent1">
                <a:satMod val="175000"/>
                <a:alpha val="40000"/>
              </a:schemeClr>
            </a:glow>
          </a:effectLst>
        </p:spPr>
      </p:pic>
      <p:pic>
        <p:nvPicPr>
          <p:cNvPr id="25" name="Picture 24">
            <a:extLst>
              <a:ext uri="{FF2B5EF4-FFF2-40B4-BE49-F238E27FC236}">
                <a16:creationId xmlns:a16="http://schemas.microsoft.com/office/drawing/2014/main" id="{11F1D015-EEFA-B6DF-463B-FFC976B4D88E}"/>
              </a:ext>
            </a:extLst>
          </p:cNvPr>
          <p:cNvPicPr>
            <a:picLocks noChangeAspect="1"/>
          </p:cNvPicPr>
          <p:nvPr/>
        </p:nvPicPr>
        <p:blipFill>
          <a:blip r:embed="rId4"/>
          <a:stretch>
            <a:fillRect/>
          </a:stretch>
        </p:blipFill>
        <p:spPr>
          <a:xfrm>
            <a:off x="10235599" y="3626502"/>
            <a:ext cx="3316337" cy="1000459"/>
          </a:xfrm>
          <a:prstGeom prst="rect">
            <a:avLst/>
          </a:prstGeom>
          <a:effectLst>
            <a:glow rad="228600">
              <a:schemeClr val="accent1">
                <a:satMod val="175000"/>
                <a:alpha val="40000"/>
              </a:schemeClr>
            </a:glow>
          </a:effectLst>
        </p:spPr>
      </p:pic>
      <p:sp>
        <p:nvSpPr>
          <p:cNvPr id="26" name="Text 0"/>
          <p:cNvSpPr/>
          <p:nvPr/>
        </p:nvSpPr>
        <p:spPr>
          <a:xfrm>
            <a:off x="617220" y="5351054"/>
            <a:ext cx="2102168" cy="182999"/>
          </a:xfrm>
          <a:prstGeom prst="rect">
            <a:avLst/>
          </a:prstGeom>
          <a:noFill/>
          <a:ln/>
        </p:spPr>
        <p:txBody>
          <a:bodyPr wrap="none" lIns="0" tIns="0" rIns="0" bIns="0" rtlCol="0" anchor="t"/>
          <a:lstStyle/>
          <a:p>
            <a:pPr marL="0" indent="0" algn="l">
              <a:lnSpc>
                <a:spcPts val="1400"/>
              </a:lnSpc>
              <a:buNone/>
            </a:pPr>
            <a:r>
              <a:rPr lang="en-US" sz="2000" b="1" dirty="0">
                <a:solidFill>
                  <a:srgbClr val="8061FF"/>
                </a:solidFill>
                <a:latin typeface="Syne Bold" pitchFamily="34" charset="0"/>
                <a:ea typeface="Syne Bold" pitchFamily="34" charset="-122"/>
                <a:cs typeface="Syne Bold" pitchFamily="34" charset="-120"/>
              </a:rPr>
              <a:t>9. Response Time Analysis</a:t>
            </a:r>
            <a:endParaRPr lang="en-US" sz="2000" dirty="0"/>
          </a:p>
        </p:txBody>
      </p:sp>
      <p:sp>
        <p:nvSpPr>
          <p:cNvPr id="27" name="Text 1"/>
          <p:cNvSpPr/>
          <p:nvPr/>
        </p:nvSpPr>
        <p:spPr>
          <a:xfrm>
            <a:off x="617220" y="5635137"/>
            <a:ext cx="13792676" cy="102513"/>
          </a:xfrm>
          <a:prstGeom prst="rect">
            <a:avLst/>
          </a:prstGeom>
          <a:noFill/>
          <a:ln/>
        </p:spPr>
        <p:txBody>
          <a:bodyPr wrap="none" lIns="0" tIns="0" rIns="0" bIns="0" rtlCol="0" anchor="t"/>
          <a:lstStyle/>
          <a:p>
            <a:pPr marL="0" indent="0" algn="l">
              <a:lnSpc>
                <a:spcPts val="800"/>
              </a:lnSpc>
              <a:buNone/>
            </a:pPr>
            <a:r>
              <a:rPr lang="en-US" sz="1200" dirty="0">
                <a:solidFill>
                  <a:srgbClr val="D9E1FF"/>
                </a:solidFill>
                <a:latin typeface="Arimo" pitchFamily="34" charset="0"/>
                <a:ea typeface="Arimo" pitchFamily="34" charset="-122"/>
                <a:cs typeface="Arimo" pitchFamily="34" charset="-120"/>
              </a:rPr>
              <a:t>#To understand the average response time for each customer sentiment.</a:t>
            </a:r>
            <a:endParaRPr lang="en-US" sz="1200" dirty="0"/>
          </a:p>
        </p:txBody>
      </p:sp>
      <p:sp>
        <p:nvSpPr>
          <p:cNvPr id="28" name="Shape 3"/>
          <p:cNvSpPr/>
          <p:nvPr/>
        </p:nvSpPr>
        <p:spPr>
          <a:xfrm>
            <a:off x="613410" y="5794442"/>
            <a:ext cx="13380244" cy="1895788"/>
          </a:xfrm>
          <a:prstGeom prst="roundRect">
            <a:avLst>
              <a:gd name="adj" fmla="val 1595"/>
            </a:avLst>
          </a:prstGeom>
          <a:solidFill>
            <a:srgbClr val="191740"/>
          </a:solidFill>
          <a:ln/>
        </p:spPr>
        <p:txBody>
          <a:bodyPr/>
          <a:lstStyle/>
          <a:p>
            <a:endParaRPr lang="en-US"/>
          </a:p>
        </p:txBody>
      </p:sp>
      <p:sp>
        <p:nvSpPr>
          <p:cNvPr id="29" name="Text 4"/>
          <p:cNvSpPr/>
          <p:nvPr/>
        </p:nvSpPr>
        <p:spPr>
          <a:xfrm>
            <a:off x="743307" y="6167172"/>
            <a:ext cx="8060174" cy="1205677"/>
          </a:xfrm>
          <a:prstGeom prst="rect">
            <a:avLst/>
          </a:prstGeom>
          <a:noFill/>
          <a:ln/>
        </p:spPr>
        <p:txBody>
          <a:bodyPr wrap="square" lIns="0" tIns="0" rIns="0" bIns="0" rtlCol="0" anchor="t"/>
          <a:lstStyle/>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avg_response_time = (</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df.groupby('sentiment')['response_time_hours']</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.mean()</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.round(2)</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avg_response_time</a:t>
            </a:r>
            <a:endParaRPr lang="en-US" sz="1200" dirty="0"/>
          </a:p>
        </p:txBody>
      </p:sp>
      <p:pic>
        <p:nvPicPr>
          <p:cNvPr id="31" name="Picture 30">
            <a:extLst>
              <a:ext uri="{FF2B5EF4-FFF2-40B4-BE49-F238E27FC236}">
                <a16:creationId xmlns:a16="http://schemas.microsoft.com/office/drawing/2014/main" id="{14B761E2-A819-9095-69B4-83CDD17AAA51}"/>
              </a:ext>
            </a:extLst>
          </p:cNvPr>
          <p:cNvPicPr>
            <a:picLocks noChangeAspect="1"/>
          </p:cNvPicPr>
          <p:nvPr/>
        </p:nvPicPr>
        <p:blipFill>
          <a:blip r:embed="rId5"/>
          <a:stretch>
            <a:fillRect/>
          </a:stretch>
        </p:blipFill>
        <p:spPr>
          <a:xfrm>
            <a:off x="9534694" y="6201134"/>
            <a:ext cx="4017242" cy="1137751"/>
          </a:xfrm>
          <a:prstGeom prst="rect">
            <a:avLst/>
          </a:prstGeom>
          <a:effectLst>
            <a:glow rad="228600">
              <a:schemeClr val="accent1">
                <a:satMod val="175000"/>
                <a:alpha val="40000"/>
              </a:schemeClr>
            </a:glow>
          </a:effectLst>
        </p:spPr>
      </p:pic>
      <p:sp>
        <p:nvSpPr>
          <p:cNvPr id="32" name="Rectangle: Rounded Corners 31">
            <a:extLst>
              <a:ext uri="{FF2B5EF4-FFF2-40B4-BE49-F238E27FC236}">
                <a16:creationId xmlns:a16="http://schemas.microsoft.com/office/drawing/2014/main" id="{09446E50-B9DB-7073-2587-42B5AE0AEEAC}"/>
              </a:ext>
            </a:extLst>
          </p:cNvPr>
          <p:cNvSpPr/>
          <p:nvPr/>
        </p:nvSpPr>
        <p:spPr>
          <a:xfrm>
            <a:off x="7302265" y="1578785"/>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sp>
        <p:nvSpPr>
          <p:cNvPr id="33" name="Rectangle: Rounded Corners 32">
            <a:extLst>
              <a:ext uri="{FF2B5EF4-FFF2-40B4-BE49-F238E27FC236}">
                <a16:creationId xmlns:a16="http://schemas.microsoft.com/office/drawing/2014/main" id="{49FB1531-CD68-4F27-24C4-EA15FB203D02}"/>
              </a:ext>
            </a:extLst>
          </p:cNvPr>
          <p:cNvSpPr/>
          <p:nvPr/>
        </p:nvSpPr>
        <p:spPr>
          <a:xfrm>
            <a:off x="7302265" y="3964430"/>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sp>
        <p:nvSpPr>
          <p:cNvPr id="34" name="Rectangle: Rounded Corners 33">
            <a:extLst>
              <a:ext uri="{FF2B5EF4-FFF2-40B4-BE49-F238E27FC236}">
                <a16:creationId xmlns:a16="http://schemas.microsoft.com/office/drawing/2014/main" id="{36A92368-3335-EB16-3E9C-0D29AB07C3C2}"/>
              </a:ext>
            </a:extLst>
          </p:cNvPr>
          <p:cNvSpPr/>
          <p:nvPr/>
        </p:nvSpPr>
        <p:spPr>
          <a:xfrm>
            <a:off x="7302265" y="6631434"/>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7" name="Text 5"/>
          <p:cNvSpPr/>
          <p:nvPr/>
        </p:nvSpPr>
        <p:spPr>
          <a:xfrm>
            <a:off x="332238" y="371832"/>
            <a:ext cx="2063234" cy="137160"/>
          </a:xfrm>
          <a:prstGeom prst="rect">
            <a:avLst/>
          </a:prstGeom>
          <a:noFill/>
          <a:ln/>
        </p:spPr>
        <p:txBody>
          <a:bodyPr wrap="none" lIns="0" tIns="0" rIns="0" bIns="0" rtlCol="0" anchor="t"/>
          <a:lstStyle/>
          <a:p>
            <a:pPr marL="0" indent="0" algn="l">
              <a:lnSpc>
                <a:spcPts val="1050"/>
              </a:lnSpc>
              <a:buNone/>
            </a:pPr>
            <a:r>
              <a:rPr lang="en-US" sz="2000" b="1" dirty="0">
                <a:solidFill>
                  <a:srgbClr val="FFFFFF"/>
                </a:solidFill>
                <a:latin typeface="Syne Bold" pitchFamily="34" charset="0"/>
                <a:ea typeface="Syne Bold" pitchFamily="34" charset="-122"/>
                <a:cs typeface="Syne Bold" pitchFamily="34" charset="-120"/>
              </a:rPr>
              <a:t>Response Time Threshold Analysis</a:t>
            </a:r>
            <a:endParaRPr lang="en-US" sz="2000" dirty="0"/>
          </a:p>
        </p:txBody>
      </p:sp>
      <p:sp>
        <p:nvSpPr>
          <p:cNvPr id="8" name="Text 6"/>
          <p:cNvSpPr/>
          <p:nvPr/>
        </p:nvSpPr>
        <p:spPr>
          <a:xfrm>
            <a:off x="332238" y="640229"/>
            <a:ext cx="13792676" cy="102513"/>
          </a:xfrm>
          <a:prstGeom prst="rect">
            <a:avLst/>
          </a:prstGeom>
          <a:noFill/>
          <a:ln/>
        </p:spPr>
        <p:txBody>
          <a:bodyPr wrap="none" lIns="0" tIns="0" rIns="0" bIns="0" rtlCol="0" anchor="t"/>
          <a:lstStyle/>
          <a:p>
            <a:pPr marL="0" indent="0" algn="l">
              <a:lnSpc>
                <a:spcPts val="800"/>
              </a:lnSpc>
              <a:buNone/>
            </a:pPr>
            <a:r>
              <a:rPr lang="en-US" sz="1200" dirty="0">
                <a:solidFill>
                  <a:srgbClr val="D9E1FF"/>
                </a:solidFill>
                <a:latin typeface="Arimo" pitchFamily="34" charset="0"/>
                <a:ea typeface="Arimo" pitchFamily="34" charset="-122"/>
                <a:cs typeface="Arimo" pitchFamily="34" charset="-120"/>
              </a:rPr>
              <a:t>#To understand how customer sentiment is distributed across different response-time categories.</a:t>
            </a:r>
            <a:endParaRPr lang="en-US" sz="1200" dirty="0"/>
          </a:p>
        </p:txBody>
      </p:sp>
      <p:sp>
        <p:nvSpPr>
          <p:cNvPr id="10" name="Shape 8"/>
          <p:cNvSpPr/>
          <p:nvPr/>
        </p:nvSpPr>
        <p:spPr>
          <a:xfrm>
            <a:off x="343668" y="860958"/>
            <a:ext cx="13800296" cy="1986422"/>
          </a:xfrm>
          <a:prstGeom prst="roundRect">
            <a:avLst>
              <a:gd name="adj" fmla="val 1855"/>
            </a:avLst>
          </a:prstGeom>
          <a:solidFill>
            <a:srgbClr val="191740"/>
          </a:solidFill>
          <a:ln/>
        </p:spPr>
        <p:txBody>
          <a:bodyPr/>
          <a:lstStyle/>
          <a:p>
            <a:endParaRPr lang="en-US"/>
          </a:p>
        </p:txBody>
      </p:sp>
      <p:sp>
        <p:nvSpPr>
          <p:cNvPr id="11" name="Text 9"/>
          <p:cNvSpPr/>
          <p:nvPr/>
        </p:nvSpPr>
        <p:spPr>
          <a:xfrm>
            <a:off x="553178" y="1298156"/>
            <a:ext cx="4108012" cy="1201601"/>
          </a:xfrm>
          <a:prstGeom prst="rect">
            <a:avLst/>
          </a:prstGeom>
          <a:noFill/>
          <a:ln/>
        </p:spPr>
        <p:txBody>
          <a:bodyPr wrap="square" lIns="0" tIns="0" rIns="0" bIns="0" rtlCol="0" anchor="t"/>
          <a:lstStyle/>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pd.crosstab(</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df['response_bucket'],</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df['sentiment'],</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normalize='index'</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 * 100</a:t>
            </a:r>
            <a:endParaRPr lang="en-US" sz="1200" dirty="0"/>
          </a:p>
        </p:txBody>
      </p:sp>
      <p:sp>
        <p:nvSpPr>
          <p:cNvPr id="12" name="Text 10"/>
          <p:cNvSpPr/>
          <p:nvPr/>
        </p:nvSpPr>
        <p:spPr>
          <a:xfrm>
            <a:off x="339858" y="3056693"/>
            <a:ext cx="1785580" cy="182999"/>
          </a:xfrm>
          <a:prstGeom prst="rect">
            <a:avLst/>
          </a:prstGeom>
          <a:noFill/>
          <a:ln/>
        </p:spPr>
        <p:txBody>
          <a:bodyPr wrap="none" lIns="0" tIns="0" rIns="0" bIns="0" rtlCol="0" anchor="t"/>
          <a:lstStyle/>
          <a:p>
            <a:pPr marL="0" indent="0" algn="l">
              <a:lnSpc>
                <a:spcPts val="1400"/>
              </a:lnSpc>
              <a:buNone/>
            </a:pPr>
            <a:r>
              <a:rPr lang="en-US" sz="2000" b="1" dirty="0">
                <a:solidFill>
                  <a:srgbClr val="8061FF"/>
                </a:solidFill>
                <a:latin typeface="Syne Bold" pitchFamily="34" charset="0"/>
                <a:ea typeface="Syne Bold" pitchFamily="34" charset="-122"/>
                <a:cs typeface="Syne Bold" pitchFamily="34" charset="-120"/>
              </a:rPr>
              <a:t>10. Complaint Analysis</a:t>
            </a:r>
            <a:endParaRPr lang="en-US" sz="2000" dirty="0"/>
          </a:p>
        </p:txBody>
      </p:sp>
      <p:sp>
        <p:nvSpPr>
          <p:cNvPr id="13" name="Text 11"/>
          <p:cNvSpPr/>
          <p:nvPr/>
        </p:nvSpPr>
        <p:spPr>
          <a:xfrm>
            <a:off x="339858" y="3341370"/>
            <a:ext cx="13792676" cy="102513"/>
          </a:xfrm>
          <a:prstGeom prst="rect">
            <a:avLst/>
          </a:prstGeom>
          <a:noFill/>
          <a:ln/>
        </p:spPr>
        <p:txBody>
          <a:bodyPr wrap="none" lIns="0" tIns="0" rIns="0" bIns="0" rtlCol="0" anchor="t"/>
          <a:lstStyle/>
          <a:p>
            <a:pPr marL="0" indent="0" algn="l">
              <a:lnSpc>
                <a:spcPts val="800"/>
              </a:lnSpc>
              <a:buNone/>
            </a:pPr>
            <a:r>
              <a:rPr lang="en-US" sz="1200" dirty="0">
                <a:solidFill>
                  <a:srgbClr val="D9E1FF"/>
                </a:solidFill>
                <a:latin typeface="Arimo" pitchFamily="34" charset="0"/>
                <a:ea typeface="Arimo" pitchFamily="34" charset="-122"/>
                <a:cs typeface="Arimo" pitchFamily="34" charset="-120"/>
              </a:rPr>
              <a:t>#To understand how complaint registration varies across different customer sentiments.</a:t>
            </a:r>
            <a:endParaRPr lang="en-US" sz="1200" dirty="0"/>
          </a:p>
        </p:txBody>
      </p:sp>
      <p:sp>
        <p:nvSpPr>
          <p:cNvPr id="15" name="Shape 13"/>
          <p:cNvSpPr/>
          <p:nvPr/>
        </p:nvSpPr>
        <p:spPr>
          <a:xfrm>
            <a:off x="336048" y="3578186"/>
            <a:ext cx="13800296" cy="1685840"/>
          </a:xfrm>
          <a:prstGeom prst="roundRect">
            <a:avLst>
              <a:gd name="adj" fmla="val 1855"/>
            </a:avLst>
          </a:prstGeom>
          <a:solidFill>
            <a:srgbClr val="191740"/>
          </a:solidFill>
          <a:ln/>
        </p:spPr>
        <p:txBody>
          <a:bodyPr/>
          <a:lstStyle/>
          <a:p>
            <a:endParaRPr lang="en-US"/>
          </a:p>
        </p:txBody>
      </p:sp>
      <p:sp>
        <p:nvSpPr>
          <p:cNvPr id="16" name="Text 14"/>
          <p:cNvSpPr/>
          <p:nvPr/>
        </p:nvSpPr>
        <p:spPr>
          <a:xfrm>
            <a:off x="412537" y="3936698"/>
            <a:ext cx="3425801" cy="930711"/>
          </a:xfrm>
          <a:prstGeom prst="rect">
            <a:avLst/>
          </a:prstGeom>
          <a:noFill/>
          <a:ln/>
        </p:spPr>
        <p:txBody>
          <a:bodyPr wrap="square" lIns="0" tIns="0" rIns="0" bIns="0" rtlCol="0" anchor="t"/>
          <a:lstStyle/>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complaint_sentiment = pd.crosstab(</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df['sentiment'],</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df['complaint_registered']</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complaint_sentiment</a:t>
            </a:r>
            <a:endParaRPr lang="en-US" sz="1200" dirty="0"/>
          </a:p>
        </p:txBody>
      </p:sp>
      <p:sp>
        <p:nvSpPr>
          <p:cNvPr id="17" name="Text 15"/>
          <p:cNvSpPr/>
          <p:nvPr/>
        </p:nvSpPr>
        <p:spPr>
          <a:xfrm>
            <a:off x="336048" y="5500015"/>
            <a:ext cx="4400071" cy="200184"/>
          </a:xfrm>
          <a:prstGeom prst="rect">
            <a:avLst/>
          </a:prstGeom>
          <a:noFill/>
          <a:ln/>
        </p:spPr>
        <p:txBody>
          <a:bodyPr wrap="none" lIns="0" tIns="0" rIns="0" bIns="0" rtlCol="0" anchor="t"/>
          <a:lstStyle/>
          <a:p>
            <a:pPr marL="0" indent="0" algn="l">
              <a:lnSpc>
                <a:spcPts val="1400"/>
              </a:lnSpc>
              <a:buNone/>
            </a:pPr>
            <a:r>
              <a:rPr lang="en-US" sz="2000" b="1" dirty="0">
                <a:solidFill>
                  <a:srgbClr val="8061FF"/>
                </a:solidFill>
                <a:latin typeface="Syne Bold" pitchFamily="34" charset="0"/>
                <a:ea typeface="Syne Bold" pitchFamily="34" charset="-122"/>
                <a:cs typeface="Syne Bold" pitchFamily="34" charset="-120"/>
              </a:rPr>
              <a:t>11. Issue Resolution Impact on Sentiment</a:t>
            </a:r>
            <a:endParaRPr lang="en-US" sz="2000" dirty="0"/>
          </a:p>
        </p:txBody>
      </p:sp>
      <p:sp>
        <p:nvSpPr>
          <p:cNvPr id="18" name="Text 16"/>
          <p:cNvSpPr/>
          <p:nvPr/>
        </p:nvSpPr>
        <p:spPr>
          <a:xfrm>
            <a:off x="343668" y="5804101"/>
            <a:ext cx="13792676" cy="102513"/>
          </a:xfrm>
          <a:prstGeom prst="rect">
            <a:avLst/>
          </a:prstGeom>
          <a:noFill/>
          <a:ln/>
        </p:spPr>
        <p:txBody>
          <a:bodyPr wrap="none" lIns="0" tIns="0" rIns="0" bIns="0" rtlCol="0" anchor="t"/>
          <a:lstStyle/>
          <a:p>
            <a:pPr marL="0" indent="0" algn="l">
              <a:lnSpc>
                <a:spcPts val="800"/>
              </a:lnSpc>
              <a:buNone/>
            </a:pPr>
            <a:r>
              <a:rPr lang="en-US" sz="1200" dirty="0">
                <a:solidFill>
                  <a:srgbClr val="D9E1FF"/>
                </a:solidFill>
                <a:latin typeface="Arimo" pitchFamily="34" charset="0"/>
                <a:ea typeface="Arimo" pitchFamily="34" charset="-122"/>
                <a:cs typeface="Arimo" pitchFamily="34" charset="-120"/>
              </a:rPr>
              <a:t>#To understand the percentage distribution of customer sentiment for resolved and unresolved issues.</a:t>
            </a:r>
            <a:endParaRPr lang="en-US" sz="1200" dirty="0"/>
          </a:p>
        </p:txBody>
      </p:sp>
      <p:sp>
        <p:nvSpPr>
          <p:cNvPr id="20" name="Shape 18"/>
          <p:cNvSpPr/>
          <p:nvPr/>
        </p:nvSpPr>
        <p:spPr>
          <a:xfrm>
            <a:off x="332238" y="6037851"/>
            <a:ext cx="13800296" cy="1685839"/>
          </a:xfrm>
          <a:prstGeom prst="roundRect">
            <a:avLst>
              <a:gd name="adj" fmla="val 1595"/>
            </a:avLst>
          </a:prstGeom>
          <a:solidFill>
            <a:srgbClr val="191740"/>
          </a:solidFill>
          <a:ln/>
        </p:spPr>
        <p:txBody>
          <a:bodyPr/>
          <a:lstStyle/>
          <a:p>
            <a:endParaRPr lang="en-US" dirty="0"/>
          </a:p>
        </p:txBody>
      </p:sp>
      <p:sp>
        <p:nvSpPr>
          <p:cNvPr id="21" name="Text 19"/>
          <p:cNvSpPr/>
          <p:nvPr/>
        </p:nvSpPr>
        <p:spPr>
          <a:xfrm>
            <a:off x="417607" y="6244545"/>
            <a:ext cx="3420732" cy="1272449"/>
          </a:xfrm>
          <a:prstGeom prst="rect">
            <a:avLst/>
          </a:prstGeom>
          <a:noFill/>
          <a:ln/>
        </p:spPr>
        <p:txBody>
          <a:bodyPr wrap="square" lIns="0" tIns="0" rIns="0" bIns="0" rtlCol="0" anchor="t"/>
          <a:lstStyle/>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resolution_sentiment=pd.crosstab(</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df['issue_resolved'],</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df['sentiment'],</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normalize='index'</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 * 100</a:t>
            </a:r>
            <a:endParaRPr lang="en-US" sz="1200" dirty="0"/>
          </a:p>
          <a:p>
            <a:pPr marL="0" indent="0" algn="l">
              <a:buNone/>
            </a:pPr>
            <a:r>
              <a:rPr lang="en-US" sz="1200" dirty="0">
                <a:solidFill>
                  <a:srgbClr val="D9E1FF"/>
                </a:solidFill>
                <a:highlight>
                  <a:srgbClr val="191740"/>
                </a:highlight>
                <a:latin typeface="Consolas" pitchFamily="34" charset="0"/>
                <a:ea typeface="Consolas" pitchFamily="34" charset="-122"/>
                <a:cs typeface="Consolas" pitchFamily="34" charset="-120"/>
              </a:rPr>
              <a:t>resolution_sentiment</a:t>
            </a:r>
            <a:endParaRPr lang="en-US" sz="1200" dirty="0"/>
          </a:p>
        </p:txBody>
      </p:sp>
      <p:pic>
        <p:nvPicPr>
          <p:cNvPr id="24" name="Picture 23">
            <a:extLst>
              <a:ext uri="{FF2B5EF4-FFF2-40B4-BE49-F238E27FC236}">
                <a16:creationId xmlns:a16="http://schemas.microsoft.com/office/drawing/2014/main" id="{38C5E99E-E343-2D60-E73A-357845E5402B}"/>
              </a:ext>
            </a:extLst>
          </p:cNvPr>
          <p:cNvPicPr>
            <a:picLocks noChangeAspect="1"/>
          </p:cNvPicPr>
          <p:nvPr/>
        </p:nvPicPr>
        <p:blipFill>
          <a:blip r:embed="rId3"/>
          <a:stretch>
            <a:fillRect/>
          </a:stretch>
        </p:blipFill>
        <p:spPr>
          <a:xfrm>
            <a:off x="9945766" y="1043418"/>
            <a:ext cx="2322723" cy="1626639"/>
          </a:xfrm>
          <a:prstGeom prst="rect">
            <a:avLst/>
          </a:prstGeom>
          <a:effectLst>
            <a:glow rad="228600">
              <a:schemeClr val="accent1">
                <a:satMod val="175000"/>
                <a:alpha val="40000"/>
              </a:schemeClr>
            </a:glow>
          </a:effectLst>
        </p:spPr>
      </p:pic>
      <p:pic>
        <p:nvPicPr>
          <p:cNvPr id="26" name="Picture 25">
            <a:extLst>
              <a:ext uri="{FF2B5EF4-FFF2-40B4-BE49-F238E27FC236}">
                <a16:creationId xmlns:a16="http://schemas.microsoft.com/office/drawing/2014/main" id="{A91B22A2-34CA-92CE-0B31-6A2EE232AB0B}"/>
              </a:ext>
            </a:extLst>
          </p:cNvPr>
          <p:cNvPicPr>
            <a:picLocks noChangeAspect="1"/>
          </p:cNvPicPr>
          <p:nvPr/>
        </p:nvPicPr>
        <p:blipFill>
          <a:blip r:embed="rId4"/>
          <a:stretch>
            <a:fillRect/>
          </a:stretch>
        </p:blipFill>
        <p:spPr>
          <a:xfrm>
            <a:off x="10078283" y="3744736"/>
            <a:ext cx="2057687" cy="1314633"/>
          </a:xfrm>
          <a:prstGeom prst="rect">
            <a:avLst/>
          </a:prstGeom>
          <a:effectLst>
            <a:glow rad="228600">
              <a:schemeClr val="accent1">
                <a:satMod val="175000"/>
                <a:alpha val="40000"/>
              </a:schemeClr>
            </a:glow>
          </a:effectLst>
        </p:spPr>
      </p:pic>
      <p:pic>
        <p:nvPicPr>
          <p:cNvPr id="28" name="Picture 27">
            <a:extLst>
              <a:ext uri="{FF2B5EF4-FFF2-40B4-BE49-F238E27FC236}">
                <a16:creationId xmlns:a16="http://schemas.microsoft.com/office/drawing/2014/main" id="{9C9983DD-9431-9FC3-C716-26E16DC319CB}"/>
              </a:ext>
            </a:extLst>
          </p:cNvPr>
          <p:cNvPicPr>
            <a:picLocks noChangeAspect="1"/>
          </p:cNvPicPr>
          <p:nvPr/>
        </p:nvPicPr>
        <p:blipFill>
          <a:blip r:embed="rId5"/>
          <a:stretch>
            <a:fillRect/>
          </a:stretch>
        </p:blipFill>
        <p:spPr>
          <a:xfrm>
            <a:off x="9522597" y="6242042"/>
            <a:ext cx="3255626" cy="1256366"/>
          </a:xfrm>
          <a:prstGeom prst="rect">
            <a:avLst/>
          </a:prstGeom>
          <a:effectLst>
            <a:glow rad="228600">
              <a:schemeClr val="accent1">
                <a:satMod val="175000"/>
                <a:alpha val="40000"/>
              </a:schemeClr>
            </a:glow>
          </a:effectLst>
        </p:spPr>
      </p:pic>
      <p:sp>
        <p:nvSpPr>
          <p:cNvPr id="29" name="Rectangle: Rounded Corners 28">
            <a:extLst>
              <a:ext uri="{FF2B5EF4-FFF2-40B4-BE49-F238E27FC236}">
                <a16:creationId xmlns:a16="http://schemas.microsoft.com/office/drawing/2014/main" id="{42600FE0-874C-C0F6-0EFF-2252D3C0B014}"/>
              </a:ext>
            </a:extLst>
          </p:cNvPr>
          <p:cNvSpPr/>
          <p:nvPr/>
        </p:nvSpPr>
        <p:spPr>
          <a:xfrm>
            <a:off x="6921265" y="6706635"/>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sp>
        <p:nvSpPr>
          <p:cNvPr id="30" name="Rectangle: Rounded Corners 29">
            <a:extLst>
              <a:ext uri="{FF2B5EF4-FFF2-40B4-BE49-F238E27FC236}">
                <a16:creationId xmlns:a16="http://schemas.microsoft.com/office/drawing/2014/main" id="{6BF9CA76-2AFC-C85C-9A34-0B3B797FA8B6}"/>
              </a:ext>
            </a:extLst>
          </p:cNvPr>
          <p:cNvSpPr/>
          <p:nvPr/>
        </p:nvSpPr>
        <p:spPr>
          <a:xfrm>
            <a:off x="6921265" y="4306608"/>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sp>
        <p:nvSpPr>
          <p:cNvPr id="31" name="Rectangle: Rounded Corners 30">
            <a:extLst>
              <a:ext uri="{FF2B5EF4-FFF2-40B4-BE49-F238E27FC236}">
                <a16:creationId xmlns:a16="http://schemas.microsoft.com/office/drawing/2014/main" id="{11BD7675-7C96-4679-E4CB-F06378AD52E2}"/>
              </a:ext>
            </a:extLst>
          </p:cNvPr>
          <p:cNvSpPr/>
          <p:nvPr/>
        </p:nvSpPr>
        <p:spPr>
          <a:xfrm>
            <a:off x="6921265" y="1718237"/>
            <a:ext cx="1501216" cy="29086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a:t>
            </a:r>
            <a:r>
              <a:rPr lang="en-US" dirty="0">
                <a:sym typeface="Wingdings" panose="05000000000000000000" pitchFamily="2" charset="2"/>
              </a:rPr>
              <a:t></a:t>
            </a:r>
            <a:endParaRPr lang="en-US" dirty="0"/>
          </a:p>
        </p:txBody>
      </p:sp>
    </p:spTree>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TM04033923[[fn=Depth]]</Template>
  <TotalTime>457</TotalTime>
  <Words>3552</Words>
  <Application>Microsoft Office PowerPoint</Application>
  <PresentationFormat>Custom</PresentationFormat>
  <Paragraphs>499</Paragraphs>
  <Slides>20</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Syne Bold</vt:lpstr>
      <vt:lpstr>Corbel</vt:lpstr>
      <vt:lpstr>Wingdings</vt:lpstr>
      <vt:lpstr>Arimo</vt:lpstr>
      <vt:lpstr>Consolas</vt:lpstr>
      <vt:lpstr>Arial</vt:lpstr>
      <vt:lpstr>Depth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Supratim Maity</cp:lastModifiedBy>
  <cp:revision>10</cp:revision>
  <dcterms:created xsi:type="dcterms:W3CDTF">2026-01-21T17:40:16Z</dcterms:created>
  <dcterms:modified xsi:type="dcterms:W3CDTF">2026-01-24T15:23:25Z</dcterms:modified>
</cp:coreProperties>
</file>